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bril Fatface" charset="0"/>
      <p:regular r:id="rId20"/>
    </p:embeddedFont>
    <p:embeddedFont>
      <p:font typeface="PT Sans" charset="0"/>
      <p:regular r:id="rId21"/>
    </p:embeddedFont>
    <p:embeddedFont>
      <p:font typeface="Calibri" pitchFamily="34" charset="0"/>
      <p:regular r:id="rId22"/>
      <p:bold r:id="rId23"/>
      <p:italic r:id="rId24"/>
      <p:boldItalic r:id="rId25"/>
    </p:embeddedFont>
    <p:embeddedFont>
      <p:font typeface="Arimo Bold"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1116" y="-3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p:cNvSpPr/>
          <p:nvPr/>
        </p:nvSpPr>
        <p:spPr>
          <a:xfrm>
            <a:off x="-552366" y="0"/>
            <a:ext cx="18840366" cy="12552394"/>
          </a:xfrm>
          <a:custGeom>
            <a:avLst/>
            <a:gdLst/>
            <a:ahLst/>
            <a:cxnLst/>
            <a:rect l="l" t="t" r="r" b="b"/>
            <a:pathLst>
              <a:path w="18840366" h="12552394">
                <a:moveTo>
                  <a:pt x="0" y="0"/>
                </a:moveTo>
                <a:lnTo>
                  <a:pt x="18840366" y="0"/>
                </a:lnTo>
                <a:lnTo>
                  <a:pt x="18840366" y="12552394"/>
                </a:lnTo>
                <a:lnTo>
                  <a:pt x="0" y="12552394"/>
                </a:lnTo>
                <a:lnTo>
                  <a:pt x="0" y="0"/>
                </a:lnTo>
                <a:close/>
              </a:path>
            </a:pathLst>
          </a:custGeom>
          <a:blipFill>
            <a:blip r:embed="rId3">
              <a:alphaModFix amt="34000"/>
            </a:blip>
            <a:stretch>
              <a:fillRect/>
            </a:stretch>
          </a:blipFill>
        </p:spPr>
      </p:sp>
      <p:sp>
        <p:nvSpPr>
          <p:cNvPr id="6" name="TextBox 6"/>
          <p:cNvSpPr txBox="1"/>
          <p:nvPr/>
        </p:nvSpPr>
        <p:spPr>
          <a:xfrm>
            <a:off x="4399597" y="3402330"/>
            <a:ext cx="9488805" cy="3463290"/>
          </a:xfrm>
          <a:prstGeom prst="rect">
            <a:avLst/>
          </a:prstGeom>
        </p:spPr>
        <p:txBody>
          <a:bodyPr lIns="0" tIns="0" rIns="0" bIns="0" rtlCol="0" anchor="t">
            <a:spAutoFit/>
          </a:bodyPr>
          <a:lstStyle/>
          <a:p>
            <a:pPr algn="ctr">
              <a:lnSpc>
                <a:spcPts val="7374"/>
              </a:lnSpc>
            </a:pPr>
            <a:r>
              <a:rPr lang="en-US" sz="5899">
                <a:solidFill>
                  <a:srgbClr val="FFFFFF"/>
                </a:solidFill>
                <a:latin typeface="Abril Fatface"/>
                <a:ea typeface="Abril Fatface"/>
                <a:cs typeface="Abril Fatface"/>
                <a:sym typeface="Abril Fatface"/>
              </a:rPr>
              <a:t>Globalisation</a:t>
            </a:r>
          </a:p>
          <a:p>
            <a:pPr algn="ctr">
              <a:lnSpc>
                <a:spcPts val="7374"/>
              </a:lnSpc>
            </a:pPr>
            <a:r>
              <a:rPr lang="en-US" sz="5899">
                <a:solidFill>
                  <a:srgbClr val="FFFFFF"/>
                </a:solidFill>
                <a:latin typeface="Abril Fatface"/>
                <a:ea typeface="Abril Fatface"/>
                <a:cs typeface="Abril Fatface"/>
                <a:sym typeface="Abril Fatface"/>
              </a:rPr>
              <a:t> in </a:t>
            </a:r>
          </a:p>
          <a:p>
            <a:pPr algn="ctr">
              <a:lnSpc>
                <a:spcPts val="7374"/>
              </a:lnSpc>
            </a:pPr>
            <a:r>
              <a:rPr lang="en-US" sz="5899">
                <a:solidFill>
                  <a:srgbClr val="FFFFFF"/>
                </a:solidFill>
                <a:latin typeface="Abril Fatface"/>
                <a:ea typeface="Abril Fatface"/>
                <a:cs typeface="Abril Fatface"/>
                <a:sym typeface="Abril Fatface"/>
              </a:rPr>
              <a:t>India</a:t>
            </a:r>
          </a:p>
          <a:p>
            <a:pPr algn="ctr">
              <a:lnSpc>
                <a:spcPts val="5375"/>
              </a:lnSpc>
            </a:pPr>
            <a:r>
              <a:rPr lang="en-US" sz="4300">
                <a:solidFill>
                  <a:srgbClr val="FFFFFF"/>
                </a:solidFill>
                <a:latin typeface="Abril Fatface"/>
                <a:ea typeface="Abril Fatface"/>
                <a:cs typeface="Abril Fatface"/>
                <a:sym typeface="Abril Fatface"/>
              </a:rPr>
              <a:t>(Economics Presentation)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663457" y="781050"/>
            <a:ext cx="9819084" cy="1391542"/>
          </a:xfrm>
          <a:prstGeom prst="rect">
            <a:avLst/>
          </a:prstGeom>
        </p:spPr>
        <p:txBody>
          <a:bodyPr lIns="0" tIns="0" rIns="0" bIns="0" rtlCol="0" anchor="t">
            <a:spAutoFit/>
          </a:bodyPr>
          <a:lstStyle/>
          <a:p>
            <a:pPr algn="l">
              <a:lnSpc>
                <a:spcPts val="5312"/>
              </a:lnSpc>
            </a:pPr>
            <a:r>
              <a:rPr lang="en-US" sz="4250" b="1">
                <a:solidFill>
                  <a:srgbClr val="FFFFFF"/>
                </a:solidFill>
                <a:latin typeface="Arimo Bold"/>
                <a:ea typeface="Arimo Bold"/>
                <a:cs typeface="Arimo Bold"/>
                <a:sym typeface="Arimo Bold"/>
              </a:rPr>
              <a:t>International Trade: The Backbone of Globalisation</a:t>
            </a:r>
          </a:p>
        </p:txBody>
      </p:sp>
      <p:grpSp>
        <p:nvGrpSpPr>
          <p:cNvPr id="7" name="Group 7"/>
          <p:cNvGrpSpPr/>
          <p:nvPr/>
        </p:nvGrpSpPr>
        <p:grpSpPr>
          <a:xfrm>
            <a:off x="7994302" y="2517725"/>
            <a:ext cx="28575" cy="6949976"/>
            <a:chOff x="0" y="0"/>
            <a:chExt cx="38100" cy="9266635"/>
          </a:xfrm>
        </p:grpSpPr>
        <p:sp>
          <p:nvSpPr>
            <p:cNvPr id="8" name="Freeform 8"/>
            <p:cNvSpPr/>
            <p:nvPr/>
          </p:nvSpPr>
          <p:spPr>
            <a:xfrm>
              <a:off x="0" y="0"/>
              <a:ext cx="38100" cy="9266682"/>
            </a:xfrm>
            <a:custGeom>
              <a:avLst/>
              <a:gdLst/>
              <a:ahLst/>
              <a:cxnLst/>
              <a:rect l="l" t="t" r="r" b="b"/>
              <a:pathLst>
                <a:path w="38100" h="9266682">
                  <a:moveTo>
                    <a:pt x="0" y="19050"/>
                  </a:moveTo>
                  <a:cubicBezTo>
                    <a:pt x="0" y="8509"/>
                    <a:pt x="8509" y="0"/>
                    <a:pt x="19050" y="0"/>
                  </a:cubicBezTo>
                  <a:cubicBezTo>
                    <a:pt x="29591" y="0"/>
                    <a:pt x="38100" y="8509"/>
                    <a:pt x="38100" y="19050"/>
                  </a:cubicBezTo>
                  <a:lnTo>
                    <a:pt x="38100" y="9247632"/>
                  </a:lnTo>
                  <a:cubicBezTo>
                    <a:pt x="38100" y="9258173"/>
                    <a:pt x="29591" y="9266682"/>
                    <a:pt x="19050" y="9266682"/>
                  </a:cubicBezTo>
                  <a:cubicBezTo>
                    <a:pt x="8509" y="9266682"/>
                    <a:pt x="0" y="9258173"/>
                    <a:pt x="0" y="9247632"/>
                  </a:cubicBezTo>
                  <a:close/>
                </a:path>
              </a:pathLst>
            </a:custGeom>
            <a:solidFill>
              <a:srgbClr val="FFFFFF">
                <a:alpha val="23922"/>
              </a:srgbClr>
            </a:solidFill>
          </p:spPr>
        </p:sp>
      </p:grpSp>
      <p:grpSp>
        <p:nvGrpSpPr>
          <p:cNvPr id="9" name="Group 9"/>
          <p:cNvGrpSpPr/>
          <p:nvPr/>
        </p:nvGrpSpPr>
        <p:grpSpPr>
          <a:xfrm>
            <a:off x="8238901" y="3021062"/>
            <a:ext cx="805458" cy="28575"/>
            <a:chOff x="0" y="0"/>
            <a:chExt cx="1073943" cy="38100"/>
          </a:xfrm>
        </p:grpSpPr>
        <p:sp>
          <p:nvSpPr>
            <p:cNvPr id="10" name="Freeform 10"/>
            <p:cNvSpPr/>
            <p:nvPr/>
          </p:nvSpPr>
          <p:spPr>
            <a:xfrm>
              <a:off x="0" y="0"/>
              <a:ext cx="1073912" cy="38100"/>
            </a:xfrm>
            <a:custGeom>
              <a:avLst/>
              <a:gdLst/>
              <a:ahLst/>
              <a:cxnLst/>
              <a:rect l="l" t="t" r="r" b="b"/>
              <a:pathLst>
                <a:path w="1073912" h="38100">
                  <a:moveTo>
                    <a:pt x="0" y="19050"/>
                  </a:moveTo>
                  <a:cubicBezTo>
                    <a:pt x="0" y="8509"/>
                    <a:pt x="8509" y="0"/>
                    <a:pt x="19050" y="0"/>
                  </a:cubicBezTo>
                  <a:lnTo>
                    <a:pt x="1054862" y="0"/>
                  </a:lnTo>
                  <a:cubicBezTo>
                    <a:pt x="1065403" y="0"/>
                    <a:pt x="1073912" y="8509"/>
                    <a:pt x="1073912" y="19050"/>
                  </a:cubicBezTo>
                  <a:cubicBezTo>
                    <a:pt x="1073912" y="29591"/>
                    <a:pt x="1065403" y="38100"/>
                    <a:pt x="1054862" y="38100"/>
                  </a:cubicBezTo>
                  <a:lnTo>
                    <a:pt x="19050" y="38100"/>
                  </a:lnTo>
                  <a:cubicBezTo>
                    <a:pt x="8509" y="38100"/>
                    <a:pt x="0" y="29591"/>
                    <a:pt x="0" y="19050"/>
                  </a:cubicBezTo>
                  <a:close/>
                </a:path>
              </a:pathLst>
            </a:custGeom>
            <a:solidFill>
              <a:srgbClr val="F2B42D"/>
            </a:solidFill>
          </p:spPr>
        </p:sp>
      </p:grpSp>
      <p:grpSp>
        <p:nvGrpSpPr>
          <p:cNvPr id="11" name="Group 11"/>
          <p:cNvGrpSpPr/>
          <p:nvPr/>
        </p:nvGrpSpPr>
        <p:grpSpPr>
          <a:xfrm>
            <a:off x="7735416" y="2762250"/>
            <a:ext cx="546347" cy="546347"/>
            <a:chOff x="0" y="0"/>
            <a:chExt cx="728463" cy="728463"/>
          </a:xfrm>
        </p:grpSpPr>
        <p:sp>
          <p:nvSpPr>
            <p:cNvPr id="12" name="Freeform 12"/>
            <p:cNvSpPr/>
            <p:nvPr/>
          </p:nvSpPr>
          <p:spPr>
            <a:xfrm>
              <a:off x="19050" y="19050"/>
              <a:ext cx="690372" cy="690372"/>
            </a:xfrm>
            <a:custGeom>
              <a:avLst/>
              <a:gdLst/>
              <a:ahLst/>
              <a:cxnLst/>
              <a:rect l="l" t="t" r="r" b="b"/>
              <a:pathLst>
                <a:path w="690372" h="690372">
                  <a:moveTo>
                    <a:pt x="0" y="345186"/>
                  </a:moveTo>
                  <a:cubicBezTo>
                    <a:pt x="0" y="154559"/>
                    <a:pt x="154559" y="0"/>
                    <a:pt x="345186" y="0"/>
                  </a:cubicBezTo>
                  <a:cubicBezTo>
                    <a:pt x="535813" y="0"/>
                    <a:pt x="690372" y="154559"/>
                    <a:pt x="690372" y="345186"/>
                  </a:cubicBezTo>
                  <a:cubicBezTo>
                    <a:pt x="690372" y="535813"/>
                    <a:pt x="535813" y="690372"/>
                    <a:pt x="345186" y="690372"/>
                  </a:cubicBezTo>
                  <a:cubicBezTo>
                    <a:pt x="154559" y="690372"/>
                    <a:pt x="0" y="535813"/>
                    <a:pt x="0" y="345186"/>
                  </a:cubicBezTo>
                  <a:close/>
                </a:path>
              </a:pathLst>
            </a:custGeom>
            <a:solidFill>
              <a:srgbClr val="00002E"/>
            </a:solidFill>
          </p:spPr>
        </p:sp>
        <p:sp>
          <p:nvSpPr>
            <p:cNvPr id="13" name="Freeform 13"/>
            <p:cNvSpPr/>
            <p:nvPr/>
          </p:nvSpPr>
          <p:spPr>
            <a:xfrm>
              <a:off x="0" y="0"/>
              <a:ext cx="728472" cy="728472"/>
            </a:xfrm>
            <a:custGeom>
              <a:avLst/>
              <a:gdLst/>
              <a:ahLst/>
              <a:cxnLst/>
              <a:rect l="l" t="t" r="r" b="b"/>
              <a:pathLst>
                <a:path w="728472" h="728472">
                  <a:moveTo>
                    <a:pt x="0" y="364236"/>
                  </a:moveTo>
                  <a:cubicBezTo>
                    <a:pt x="0" y="163068"/>
                    <a:pt x="163068" y="0"/>
                    <a:pt x="364236" y="0"/>
                  </a:cubicBezTo>
                  <a:cubicBezTo>
                    <a:pt x="370078" y="0"/>
                    <a:pt x="375539" y="2667"/>
                    <a:pt x="379095" y="7112"/>
                  </a:cubicBezTo>
                  <a:lnTo>
                    <a:pt x="364236" y="19050"/>
                  </a:lnTo>
                  <a:lnTo>
                    <a:pt x="364236" y="0"/>
                  </a:lnTo>
                  <a:lnTo>
                    <a:pt x="364236" y="19050"/>
                  </a:lnTo>
                  <a:lnTo>
                    <a:pt x="364236" y="0"/>
                  </a:lnTo>
                  <a:cubicBezTo>
                    <a:pt x="565404" y="0"/>
                    <a:pt x="728472" y="163068"/>
                    <a:pt x="728472" y="364236"/>
                  </a:cubicBezTo>
                  <a:cubicBezTo>
                    <a:pt x="728472" y="369316"/>
                    <a:pt x="726440" y="374142"/>
                    <a:pt x="722884" y="377698"/>
                  </a:cubicBezTo>
                  <a:lnTo>
                    <a:pt x="709422" y="364236"/>
                  </a:lnTo>
                  <a:lnTo>
                    <a:pt x="728472" y="364236"/>
                  </a:lnTo>
                  <a:cubicBezTo>
                    <a:pt x="728472" y="565404"/>
                    <a:pt x="565404" y="728472"/>
                    <a:pt x="364236" y="728472"/>
                  </a:cubicBezTo>
                  <a:lnTo>
                    <a:pt x="364236" y="709422"/>
                  </a:lnTo>
                  <a:lnTo>
                    <a:pt x="364236" y="690372"/>
                  </a:lnTo>
                  <a:lnTo>
                    <a:pt x="364236" y="709422"/>
                  </a:lnTo>
                  <a:lnTo>
                    <a:pt x="364236" y="728472"/>
                  </a:lnTo>
                  <a:cubicBezTo>
                    <a:pt x="163068" y="728472"/>
                    <a:pt x="0" y="565404"/>
                    <a:pt x="0" y="364236"/>
                  </a:cubicBezTo>
                  <a:lnTo>
                    <a:pt x="19050" y="364236"/>
                  </a:lnTo>
                  <a:lnTo>
                    <a:pt x="0" y="364236"/>
                  </a:lnTo>
                  <a:moveTo>
                    <a:pt x="38100" y="364236"/>
                  </a:moveTo>
                  <a:lnTo>
                    <a:pt x="19050" y="364236"/>
                  </a:lnTo>
                  <a:lnTo>
                    <a:pt x="38100" y="364236"/>
                  </a:lnTo>
                  <a:cubicBezTo>
                    <a:pt x="38100" y="544322"/>
                    <a:pt x="184150" y="690372"/>
                    <a:pt x="364236" y="690372"/>
                  </a:cubicBezTo>
                  <a:cubicBezTo>
                    <a:pt x="374777" y="690372"/>
                    <a:pt x="383286" y="698881"/>
                    <a:pt x="383286" y="709422"/>
                  </a:cubicBezTo>
                  <a:cubicBezTo>
                    <a:pt x="383286" y="719963"/>
                    <a:pt x="374777" y="728472"/>
                    <a:pt x="364236" y="728472"/>
                  </a:cubicBezTo>
                  <a:cubicBezTo>
                    <a:pt x="353695" y="728472"/>
                    <a:pt x="345186" y="719963"/>
                    <a:pt x="345186" y="709422"/>
                  </a:cubicBezTo>
                  <a:cubicBezTo>
                    <a:pt x="345186" y="698881"/>
                    <a:pt x="353695" y="690372"/>
                    <a:pt x="364236" y="690372"/>
                  </a:cubicBezTo>
                  <a:cubicBezTo>
                    <a:pt x="544322" y="690372"/>
                    <a:pt x="690372" y="544322"/>
                    <a:pt x="690372" y="364236"/>
                  </a:cubicBezTo>
                  <a:cubicBezTo>
                    <a:pt x="690372" y="359156"/>
                    <a:pt x="692404" y="354330"/>
                    <a:pt x="695960" y="350774"/>
                  </a:cubicBezTo>
                  <a:lnTo>
                    <a:pt x="709422" y="364236"/>
                  </a:lnTo>
                  <a:lnTo>
                    <a:pt x="690372" y="364236"/>
                  </a:lnTo>
                  <a:cubicBezTo>
                    <a:pt x="690372" y="184150"/>
                    <a:pt x="544322" y="38100"/>
                    <a:pt x="364236" y="38100"/>
                  </a:cubicBezTo>
                  <a:cubicBezTo>
                    <a:pt x="358394" y="38100"/>
                    <a:pt x="352933" y="35433"/>
                    <a:pt x="349377" y="30988"/>
                  </a:cubicBezTo>
                  <a:lnTo>
                    <a:pt x="364236" y="19050"/>
                  </a:lnTo>
                  <a:lnTo>
                    <a:pt x="364236" y="38100"/>
                  </a:lnTo>
                  <a:cubicBezTo>
                    <a:pt x="184150" y="38100"/>
                    <a:pt x="38100" y="184150"/>
                    <a:pt x="38100" y="364236"/>
                  </a:cubicBezTo>
                  <a:close/>
                </a:path>
              </a:pathLst>
            </a:custGeom>
            <a:solidFill>
              <a:srgbClr val="F2B42D"/>
            </a:solidFill>
          </p:spPr>
        </p:sp>
      </p:grpSp>
      <p:sp>
        <p:nvSpPr>
          <p:cNvPr id="14" name="TextBox 14"/>
          <p:cNvSpPr txBox="1"/>
          <p:nvPr/>
        </p:nvSpPr>
        <p:spPr>
          <a:xfrm>
            <a:off x="7911034" y="2911079"/>
            <a:ext cx="194965" cy="286791"/>
          </a:xfrm>
          <a:prstGeom prst="rect">
            <a:avLst/>
          </a:prstGeom>
        </p:spPr>
        <p:txBody>
          <a:bodyPr lIns="0" tIns="0" rIns="0" bIns="0" rtlCol="0" anchor="t">
            <a:spAutoFit/>
          </a:bodyPr>
          <a:lstStyle/>
          <a:p>
            <a:pPr algn="ctr">
              <a:lnSpc>
                <a:spcPts val="2499"/>
              </a:lnSpc>
            </a:pPr>
            <a:r>
              <a:rPr lang="en-US" sz="2499" b="1">
                <a:solidFill>
                  <a:srgbClr val="FFFFFF"/>
                </a:solidFill>
                <a:latin typeface="Arimo Bold"/>
                <a:ea typeface="Arimo Bold"/>
                <a:cs typeface="Arimo Bold"/>
                <a:sym typeface="Arimo Bold"/>
              </a:rPr>
              <a:t>1</a:t>
            </a:r>
          </a:p>
        </p:txBody>
      </p:sp>
      <p:sp>
        <p:nvSpPr>
          <p:cNvPr id="15" name="TextBox 15"/>
          <p:cNvSpPr txBox="1"/>
          <p:nvPr/>
        </p:nvSpPr>
        <p:spPr>
          <a:xfrm>
            <a:off x="9274225" y="2728764"/>
            <a:ext cx="3498800" cy="357336"/>
          </a:xfrm>
          <a:prstGeom prst="rect">
            <a:avLst/>
          </a:prstGeom>
        </p:spPr>
        <p:txBody>
          <a:bodyPr lIns="0" tIns="0" rIns="0" bIns="0" rtlCol="0" anchor="t">
            <a:spAutoFit/>
          </a:bodyPr>
          <a:lstStyle/>
          <a:p>
            <a:pPr algn="l">
              <a:lnSpc>
                <a:spcPts val="2625"/>
              </a:lnSpc>
            </a:pPr>
            <a:r>
              <a:rPr lang="en-US" sz="2125" b="1">
                <a:solidFill>
                  <a:srgbClr val="FFFFFF"/>
                </a:solidFill>
                <a:latin typeface="Arimo Bold"/>
                <a:ea typeface="Arimo Bold"/>
                <a:cs typeface="Arimo Bold"/>
                <a:sym typeface="Arimo Bold"/>
              </a:rPr>
              <a:t>Increased Volume and Value</a:t>
            </a:r>
          </a:p>
        </p:txBody>
      </p:sp>
      <p:sp>
        <p:nvSpPr>
          <p:cNvPr id="16" name="TextBox 16"/>
          <p:cNvSpPr txBox="1"/>
          <p:nvPr/>
        </p:nvSpPr>
        <p:spPr>
          <a:xfrm>
            <a:off x="9274225" y="3424014"/>
            <a:ext cx="8208317" cy="1548408"/>
          </a:xfrm>
          <a:prstGeom prst="rect">
            <a:avLst/>
          </a:prstGeom>
        </p:spPr>
        <p:txBody>
          <a:bodyPr lIns="0" tIns="0" rIns="0" bIns="0" rtlCol="0" anchor="t">
            <a:spAutoFit/>
          </a:bodyPr>
          <a:lstStyle/>
          <a:p>
            <a:pPr algn="l">
              <a:lnSpc>
                <a:spcPts val="2874"/>
              </a:lnSpc>
            </a:pPr>
            <a:r>
              <a:rPr lang="en-US" sz="1750">
                <a:solidFill>
                  <a:srgbClr val="FFFFFF"/>
                </a:solidFill>
                <a:latin typeface="PT Sans"/>
                <a:ea typeface="PT Sans"/>
                <a:cs typeface="PT Sans"/>
                <a:sym typeface="PT Sans"/>
              </a:rPr>
              <a:t>Globalisation has led to a significant increase in the volume and value of international trade. This growth has been fueled by the demand for goods and services across national borders, facilitated by improved transportation and communication infrastructure.</a:t>
            </a:r>
          </a:p>
        </p:txBody>
      </p:sp>
      <p:grpSp>
        <p:nvGrpSpPr>
          <p:cNvPr id="17" name="Group 17"/>
          <p:cNvGrpSpPr/>
          <p:nvPr/>
        </p:nvGrpSpPr>
        <p:grpSpPr>
          <a:xfrm>
            <a:off x="8238901" y="5659785"/>
            <a:ext cx="805458" cy="28575"/>
            <a:chOff x="0" y="0"/>
            <a:chExt cx="1073943" cy="38100"/>
          </a:xfrm>
        </p:grpSpPr>
        <p:sp>
          <p:nvSpPr>
            <p:cNvPr id="18" name="Freeform 18"/>
            <p:cNvSpPr/>
            <p:nvPr/>
          </p:nvSpPr>
          <p:spPr>
            <a:xfrm>
              <a:off x="0" y="0"/>
              <a:ext cx="1073912" cy="38100"/>
            </a:xfrm>
            <a:custGeom>
              <a:avLst/>
              <a:gdLst/>
              <a:ahLst/>
              <a:cxnLst/>
              <a:rect l="l" t="t" r="r" b="b"/>
              <a:pathLst>
                <a:path w="1073912" h="38100">
                  <a:moveTo>
                    <a:pt x="0" y="19050"/>
                  </a:moveTo>
                  <a:cubicBezTo>
                    <a:pt x="0" y="8509"/>
                    <a:pt x="8509" y="0"/>
                    <a:pt x="19050" y="0"/>
                  </a:cubicBezTo>
                  <a:lnTo>
                    <a:pt x="1054862" y="0"/>
                  </a:lnTo>
                  <a:cubicBezTo>
                    <a:pt x="1065403" y="0"/>
                    <a:pt x="1073912" y="8509"/>
                    <a:pt x="1073912" y="19050"/>
                  </a:cubicBezTo>
                  <a:cubicBezTo>
                    <a:pt x="1073912" y="29591"/>
                    <a:pt x="1065403" y="38100"/>
                    <a:pt x="1054862" y="38100"/>
                  </a:cubicBezTo>
                  <a:lnTo>
                    <a:pt x="19050" y="38100"/>
                  </a:lnTo>
                  <a:cubicBezTo>
                    <a:pt x="8509" y="38100"/>
                    <a:pt x="0" y="29591"/>
                    <a:pt x="0" y="19050"/>
                  </a:cubicBezTo>
                  <a:close/>
                </a:path>
              </a:pathLst>
            </a:custGeom>
            <a:solidFill>
              <a:srgbClr val="D7425E"/>
            </a:solidFill>
          </p:spPr>
        </p:sp>
      </p:grpSp>
      <p:grpSp>
        <p:nvGrpSpPr>
          <p:cNvPr id="19" name="Group 19"/>
          <p:cNvGrpSpPr/>
          <p:nvPr/>
        </p:nvGrpSpPr>
        <p:grpSpPr>
          <a:xfrm>
            <a:off x="7735416" y="5400972"/>
            <a:ext cx="546347" cy="546347"/>
            <a:chOff x="0" y="0"/>
            <a:chExt cx="728463" cy="728463"/>
          </a:xfrm>
        </p:grpSpPr>
        <p:sp>
          <p:nvSpPr>
            <p:cNvPr id="20" name="Freeform 20"/>
            <p:cNvSpPr/>
            <p:nvPr/>
          </p:nvSpPr>
          <p:spPr>
            <a:xfrm>
              <a:off x="19050" y="19050"/>
              <a:ext cx="690372" cy="690372"/>
            </a:xfrm>
            <a:custGeom>
              <a:avLst/>
              <a:gdLst/>
              <a:ahLst/>
              <a:cxnLst/>
              <a:rect l="l" t="t" r="r" b="b"/>
              <a:pathLst>
                <a:path w="690372" h="690372">
                  <a:moveTo>
                    <a:pt x="0" y="345186"/>
                  </a:moveTo>
                  <a:cubicBezTo>
                    <a:pt x="0" y="154559"/>
                    <a:pt x="154559" y="0"/>
                    <a:pt x="345186" y="0"/>
                  </a:cubicBezTo>
                  <a:cubicBezTo>
                    <a:pt x="535813" y="0"/>
                    <a:pt x="690372" y="154559"/>
                    <a:pt x="690372" y="345186"/>
                  </a:cubicBezTo>
                  <a:cubicBezTo>
                    <a:pt x="690372" y="535813"/>
                    <a:pt x="535813" y="690372"/>
                    <a:pt x="345186" y="690372"/>
                  </a:cubicBezTo>
                  <a:cubicBezTo>
                    <a:pt x="154559" y="690372"/>
                    <a:pt x="0" y="535813"/>
                    <a:pt x="0" y="345186"/>
                  </a:cubicBezTo>
                  <a:close/>
                </a:path>
              </a:pathLst>
            </a:custGeom>
            <a:solidFill>
              <a:srgbClr val="00002E"/>
            </a:solidFill>
          </p:spPr>
        </p:sp>
        <p:sp>
          <p:nvSpPr>
            <p:cNvPr id="21" name="Freeform 21"/>
            <p:cNvSpPr/>
            <p:nvPr/>
          </p:nvSpPr>
          <p:spPr>
            <a:xfrm>
              <a:off x="0" y="0"/>
              <a:ext cx="728472" cy="728472"/>
            </a:xfrm>
            <a:custGeom>
              <a:avLst/>
              <a:gdLst/>
              <a:ahLst/>
              <a:cxnLst/>
              <a:rect l="l" t="t" r="r" b="b"/>
              <a:pathLst>
                <a:path w="728472" h="728472">
                  <a:moveTo>
                    <a:pt x="0" y="364236"/>
                  </a:moveTo>
                  <a:cubicBezTo>
                    <a:pt x="0" y="163068"/>
                    <a:pt x="163068" y="0"/>
                    <a:pt x="364236" y="0"/>
                  </a:cubicBezTo>
                  <a:cubicBezTo>
                    <a:pt x="370078" y="0"/>
                    <a:pt x="375539" y="2667"/>
                    <a:pt x="379095" y="7112"/>
                  </a:cubicBezTo>
                  <a:lnTo>
                    <a:pt x="364236" y="19050"/>
                  </a:lnTo>
                  <a:lnTo>
                    <a:pt x="364236" y="0"/>
                  </a:lnTo>
                  <a:lnTo>
                    <a:pt x="364236" y="19050"/>
                  </a:lnTo>
                  <a:lnTo>
                    <a:pt x="364236" y="0"/>
                  </a:lnTo>
                  <a:cubicBezTo>
                    <a:pt x="565404" y="0"/>
                    <a:pt x="728472" y="163068"/>
                    <a:pt x="728472" y="364236"/>
                  </a:cubicBezTo>
                  <a:cubicBezTo>
                    <a:pt x="728472" y="369316"/>
                    <a:pt x="726440" y="374142"/>
                    <a:pt x="722884" y="377698"/>
                  </a:cubicBezTo>
                  <a:lnTo>
                    <a:pt x="709422" y="364236"/>
                  </a:lnTo>
                  <a:lnTo>
                    <a:pt x="728472" y="364236"/>
                  </a:lnTo>
                  <a:cubicBezTo>
                    <a:pt x="728472" y="565404"/>
                    <a:pt x="565404" y="728472"/>
                    <a:pt x="364236" y="728472"/>
                  </a:cubicBezTo>
                  <a:lnTo>
                    <a:pt x="364236" y="709422"/>
                  </a:lnTo>
                  <a:lnTo>
                    <a:pt x="364236" y="690372"/>
                  </a:lnTo>
                  <a:lnTo>
                    <a:pt x="364236" y="709422"/>
                  </a:lnTo>
                  <a:lnTo>
                    <a:pt x="364236" y="728472"/>
                  </a:lnTo>
                  <a:cubicBezTo>
                    <a:pt x="163068" y="728472"/>
                    <a:pt x="0" y="565404"/>
                    <a:pt x="0" y="364236"/>
                  </a:cubicBezTo>
                  <a:lnTo>
                    <a:pt x="19050" y="364236"/>
                  </a:lnTo>
                  <a:lnTo>
                    <a:pt x="0" y="364236"/>
                  </a:lnTo>
                  <a:moveTo>
                    <a:pt x="38100" y="364236"/>
                  </a:moveTo>
                  <a:lnTo>
                    <a:pt x="19050" y="364236"/>
                  </a:lnTo>
                  <a:lnTo>
                    <a:pt x="38100" y="364236"/>
                  </a:lnTo>
                  <a:cubicBezTo>
                    <a:pt x="38100" y="544322"/>
                    <a:pt x="184150" y="690372"/>
                    <a:pt x="364236" y="690372"/>
                  </a:cubicBezTo>
                  <a:cubicBezTo>
                    <a:pt x="374777" y="690372"/>
                    <a:pt x="383286" y="698881"/>
                    <a:pt x="383286" y="709422"/>
                  </a:cubicBezTo>
                  <a:cubicBezTo>
                    <a:pt x="383286" y="719963"/>
                    <a:pt x="374777" y="728472"/>
                    <a:pt x="364236" y="728472"/>
                  </a:cubicBezTo>
                  <a:cubicBezTo>
                    <a:pt x="353695" y="728472"/>
                    <a:pt x="345186" y="719963"/>
                    <a:pt x="345186" y="709422"/>
                  </a:cubicBezTo>
                  <a:cubicBezTo>
                    <a:pt x="345186" y="698881"/>
                    <a:pt x="353695" y="690372"/>
                    <a:pt x="364236" y="690372"/>
                  </a:cubicBezTo>
                  <a:cubicBezTo>
                    <a:pt x="544322" y="690372"/>
                    <a:pt x="690372" y="544322"/>
                    <a:pt x="690372" y="364236"/>
                  </a:cubicBezTo>
                  <a:cubicBezTo>
                    <a:pt x="690372" y="359156"/>
                    <a:pt x="692404" y="354330"/>
                    <a:pt x="695960" y="350774"/>
                  </a:cubicBezTo>
                  <a:lnTo>
                    <a:pt x="709422" y="364236"/>
                  </a:lnTo>
                  <a:lnTo>
                    <a:pt x="690372" y="364236"/>
                  </a:lnTo>
                  <a:cubicBezTo>
                    <a:pt x="690372" y="184150"/>
                    <a:pt x="544322" y="38100"/>
                    <a:pt x="364236" y="38100"/>
                  </a:cubicBezTo>
                  <a:cubicBezTo>
                    <a:pt x="358394" y="38100"/>
                    <a:pt x="352933" y="35433"/>
                    <a:pt x="349377" y="30988"/>
                  </a:cubicBezTo>
                  <a:lnTo>
                    <a:pt x="364236" y="19050"/>
                  </a:lnTo>
                  <a:lnTo>
                    <a:pt x="364236" y="38100"/>
                  </a:lnTo>
                  <a:cubicBezTo>
                    <a:pt x="184150" y="38100"/>
                    <a:pt x="38100" y="184150"/>
                    <a:pt x="38100" y="364236"/>
                  </a:cubicBezTo>
                  <a:close/>
                </a:path>
              </a:pathLst>
            </a:custGeom>
            <a:solidFill>
              <a:srgbClr val="D7425E"/>
            </a:solidFill>
          </p:spPr>
        </p:sp>
      </p:grpSp>
      <p:sp>
        <p:nvSpPr>
          <p:cNvPr id="22" name="TextBox 22"/>
          <p:cNvSpPr txBox="1"/>
          <p:nvPr/>
        </p:nvSpPr>
        <p:spPr>
          <a:xfrm>
            <a:off x="7911034" y="5549801"/>
            <a:ext cx="194965" cy="286791"/>
          </a:xfrm>
          <a:prstGeom prst="rect">
            <a:avLst/>
          </a:prstGeom>
        </p:spPr>
        <p:txBody>
          <a:bodyPr lIns="0" tIns="0" rIns="0" bIns="0" rtlCol="0" anchor="t">
            <a:spAutoFit/>
          </a:bodyPr>
          <a:lstStyle/>
          <a:p>
            <a:pPr algn="ctr">
              <a:lnSpc>
                <a:spcPts val="2499"/>
              </a:lnSpc>
            </a:pPr>
            <a:r>
              <a:rPr lang="en-US" sz="2499" b="1">
                <a:solidFill>
                  <a:srgbClr val="FFFFFF"/>
                </a:solidFill>
                <a:latin typeface="Arimo Bold"/>
                <a:ea typeface="Arimo Bold"/>
                <a:cs typeface="Arimo Bold"/>
                <a:sym typeface="Arimo Bold"/>
              </a:rPr>
              <a:t>2</a:t>
            </a:r>
          </a:p>
        </p:txBody>
      </p:sp>
      <p:sp>
        <p:nvSpPr>
          <p:cNvPr id="23" name="TextBox 23"/>
          <p:cNvSpPr txBox="1"/>
          <p:nvPr/>
        </p:nvSpPr>
        <p:spPr>
          <a:xfrm>
            <a:off x="9274225" y="5367486"/>
            <a:ext cx="3025746" cy="342900"/>
          </a:xfrm>
          <a:prstGeom prst="rect">
            <a:avLst/>
          </a:prstGeom>
        </p:spPr>
        <p:txBody>
          <a:bodyPr lIns="0" tIns="0" rIns="0" bIns="0" rtlCol="0" anchor="t">
            <a:spAutoFit/>
          </a:bodyPr>
          <a:lstStyle/>
          <a:p>
            <a:pPr algn="l">
              <a:lnSpc>
                <a:spcPts val="2625"/>
              </a:lnSpc>
            </a:pPr>
            <a:r>
              <a:rPr lang="en-US" sz="2125" b="1">
                <a:solidFill>
                  <a:srgbClr val="FFFFFF"/>
                </a:solidFill>
                <a:latin typeface="Arimo Bold"/>
                <a:ea typeface="Arimo Bold"/>
                <a:cs typeface="Arimo Bold"/>
                <a:sym typeface="Arimo Bold"/>
              </a:rPr>
              <a:t>Global Supply Chains</a:t>
            </a:r>
          </a:p>
        </p:txBody>
      </p:sp>
      <p:sp>
        <p:nvSpPr>
          <p:cNvPr id="24" name="TextBox 24"/>
          <p:cNvSpPr txBox="1"/>
          <p:nvPr/>
        </p:nvSpPr>
        <p:spPr>
          <a:xfrm>
            <a:off x="9274225" y="5786586"/>
            <a:ext cx="8208317" cy="1180356"/>
          </a:xfrm>
          <a:prstGeom prst="rect">
            <a:avLst/>
          </a:prstGeom>
        </p:spPr>
        <p:txBody>
          <a:bodyPr lIns="0" tIns="0" rIns="0" bIns="0" rtlCol="0" anchor="t">
            <a:spAutoFit/>
          </a:bodyPr>
          <a:lstStyle/>
          <a:p>
            <a:pPr algn="l">
              <a:lnSpc>
                <a:spcPts val="2874"/>
              </a:lnSpc>
            </a:pPr>
            <a:r>
              <a:rPr lang="en-US" sz="1750">
                <a:solidFill>
                  <a:srgbClr val="FFFFFF"/>
                </a:solidFill>
                <a:latin typeface="PT Sans"/>
                <a:ea typeface="PT Sans"/>
                <a:cs typeface="PT Sans"/>
                <a:sym typeface="PT Sans"/>
              </a:rPr>
              <a:t>Globalisation has fostered the development of complex global supply chains, where production processes are distributed across different countries, enabling businesses to leverage specialized skills and resources from diverse locations.</a:t>
            </a:r>
          </a:p>
        </p:txBody>
      </p:sp>
      <p:grpSp>
        <p:nvGrpSpPr>
          <p:cNvPr id="25" name="Group 25"/>
          <p:cNvGrpSpPr/>
          <p:nvPr/>
        </p:nvGrpSpPr>
        <p:grpSpPr>
          <a:xfrm>
            <a:off x="8238901" y="7930455"/>
            <a:ext cx="805458" cy="28575"/>
            <a:chOff x="0" y="0"/>
            <a:chExt cx="1073943" cy="38100"/>
          </a:xfrm>
        </p:grpSpPr>
        <p:sp>
          <p:nvSpPr>
            <p:cNvPr id="26" name="Freeform 26"/>
            <p:cNvSpPr/>
            <p:nvPr/>
          </p:nvSpPr>
          <p:spPr>
            <a:xfrm>
              <a:off x="0" y="0"/>
              <a:ext cx="1073912" cy="38100"/>
            </a:xfrm>
            <a:custGeom>
              <a:avLst/>
              <a:gdLst/>
              <a:ahLst/>
              <a:cxnLst/>
              <a:rect l="l" t="t" r="r" b="b"/>
              <a:pathLst>
                <a:path w="1073912" h="38100">
                  <a:moveTo>
                    <a:pt x="0" y="19050"/>
                  </a:moveTo>
                  <a:cubicBezTo>
                    <a:pt x="0" y="8509"/>
                    <a:pt x="8509" y="0"/>
                    <a:pt x="19050" y="0"/>
                  </a:cubicBezTo>
                  <a:lnTo>
                    <a:pt x="1054862" y="0"/>
                  </a:lnTo>
                  <a:cubicBezTo>
                    <a:pt x="1065403" y="0"/>
                    <a:pt x="1073912" y="8509"/>
                    <a:pt x="1073912" y="19050"/>
                  </a:cubicBezTo>
                  <a:cubicBezTo>
                    <a:pt x="1073912" y="29591"/>
                    <a:pt x="1065403" y="38100"/>
                    <a:pt x="1054862" y="38100"/>
                  </a:cubicBezTo>
                  <a:lnTo>
                    <a:pt x="19050" y="38100"/>
                  </a:lnTo>
                  <a:cubicBezTo>
                    <a:pt x="8509" y="38100"/>
                    <a:pt x="0" y="29591"/>
                    <a:pt x="0" y="19050"/>
                  </a:cubicBezTo>
                  <a:close/>
                </a:path>
              </a:pathLst>
            </a:custGeom>
            <a:solidFill>
              <a:srgbClr val="DD785E"/>
            </a:solidFill>
          </p:spPr>
        </p:sp>
      </p:grpSp>
      <p:grpSp>
        <p:nvGrpSpPr>
          <p:cNvPr id="27" name="Group 27"/>
          <p:cNvGrpSpPr/>
          <p:nvPr/>
        </p:nvGrpSpPr>
        <p:grpSpPr>
          <a:xfrm>
            <a:off x="7735416" y="7671644"/>
            <a:ext cx="546347" cy="546347"/>
            <a:chOff x="0" y="0"/>
            <a:chExt cx="728463" cy="728463"/>
          </a:xfrm>
        </p:grpSpPr>
        <p:sp>
          <p:nvSpPr>
            <p:cNvPr id="28" name="Freeform 28"/>
            <p:cNvSpPr/>
            <p:nvPr/>
          </p:nvSpPr>
          <p:spPr>
            <a:xfrm>
              <a:off x="19050" y="19050"/>
              <a:ext cx="690372" cy="690372"/>
            </a:xfrm>
            <a:custGeom>
              <a:avLst/>
              <a:gdLst/>
              <a:ahLst/>
              <a:cxnLst/>
              <a:rect l="l" t="t" r="r" b="b"/>
              <a:pathLst>
                <a:path w="690372" h="690372">
                  <a:moveTo>
                    <a:pt x="0" y="345186"/>
                  </a:moveTo>
                  <a:cubicBezTo>
                    <a:pt x="0" y="154559"/>
                    <a:pt x="154559" y="0"/>
                    <a:pt x="345186" y="0"/>
                  </a:cubicBezTo>
                  <a:cubicBezTo>
                    <a:pt x="535813" y="0"/>
                    <a:pt x="690372" y="154559"/>
                    <a:pt x="690372" y="345186"/>
                  </a:cubicBezTo>
                  <a:cubicBezTo>
                    <a:pt x="690372" y="535813"/>
                    <a:pt x="535813" y="690372"/>
                    <a:pt x="345186" y="690372"/>
                  </a:cubicBezTo>
                  <a:cubicBezTo>
                    <a:pt x="154559" y="690372"/>
                    <a:pt x="0" y="535813"/>
                    <a:pt x="0" y="345186"/>
                  </a:cubicBezTo>
                  <a:close/>
                </a:path>
              </a:pathLst>
            </a:custGeom>
            <a:solidFill>
              <a:srgbClr val="00002E"/>
            </a:solidFill>
          </p:spPr>
        </p:sp>
        <p:sp>
          <p:nvSpPr>
            <p:cNvPr id="29" name="Freeform 29"/>
            <p:cNvSpPr/>
            <p:nvPr/>
          </p:nvSpPr>
          <p:spPr>
            <a:xfrm>
              <a:off x="0" y="0"/>
              <a:ext cx="728472" cy="728472"/>
            </a:xfrm>
            <a:custGeom>
              <a:avLst/>
              <a:gdLst/>
              <a:ahLst/>
              <a:cxnLst/>
              <a:rect l="l" t="t" r="r" b="b"/>
              <a:pathLst>
                <a:path w="728472" h="728472">
                  <a:moveTo>
                    <a:pt x="0" y="364236"/>
                  </a:moveTo>
                  <a:cubicBezTo>
                    <a:pt x="0" y="163068"/>
                    <a:pt x="163068" y="0"/>
                    <a:pt x="364236" y="0"/>
                  </a:cubicBezTo>
                  <a:cubicBezTo>
                    <a:pt x="370078" y="0"/>
                    <a:pt x="375539" y="2667"/>
                    <a:pt x="379095" y="7112"/>
                  </a:cubicBezTo>
                  <a:lnTo>
                    <a:pt x="364236" y="19050"/>
                  </a:lnTo>
                  <a:lnTo>
                    <a:pt x="364236" y="0"/>
                  </a:lnTo>
                  <a:lnTo>
                    <a:pt x="364236" y="19050"/>
                  </a:lnTo>
                  <a:lnTo>
                    <a:pt x="364236" y="0"/>
                  </a:lnTo>
                  <a:cubicBezTo>
                    <a:pt x="565404" y="0"/>
                    <a:pt x="728472" y="163068"/>
                    <a:pt x="728472" y="364236"/>
                  </a:cubicBezTo>
                  <a:cubicBezTo>
                    <a:pt x="728472" y="369316"/>
                    <a:pt x="726440" y="374142"/>
                    <a:pt x="722884" y="377698"/>
                  </a:cubicBezTo>
                  <a:lnTo>
                    <a:pt x="709422" y="364236"/>
                  </a:lnTo>
                  <a:lnTo>
                    <a:pt x="728472" y="364236"/>
                  </a:lnTo>
                  <a:cubicBezTo>
                    <a:pt x="728472" y="565404"/>
                    <a:pt x="565404" y="728472"/>
                    <a:pt x="364236" y="728472"/>
                  </a:cubicBezTo>
                  <a:lnTo>
                    <a:pt x="364236" y="709422"/>
                  </a:lnTo>
                  <a:lnTo>
                    <a:pt x="364236" y="690372"/>
                  </a:lnTo>
                  <a:lnTo>
                    <a:pt x="364236" y="709422"/>
                  </a:lnTo>
                  <a:lnTo>
                    <a:pt x="364236" y="728472"/>
                  </a:lnTo>
                  <a:cubicBezTo>
                    <a:pt x="163068" y="728472"/>
                    <a:pt x="0" y="565404"/>
                    <a:pt x="0" y="364236"/>
                  </a:cubicBezTo>
                  <a:lnTo>
                    <a:pt x="19050" y="364236"/>
                  </a:lnTo>
                  <a:lnTo>
                    <a:pt x="0" y="364236"/>
                  </a:lnTo>
                  <a:moveTo>
                    <a:pt x="38100" y="364236"/>
                  </a:moveTo>
                  <a:lnTo>
                    <a:pt x="19050" y="364236"/>
                  </a:lnTo>
                  <a:lnTo>
                    <a:pt x="38100" y="364236"/>
                  </a:lnTo>
                  <a:cubicBezTo>
                    <a:pt x="38100" y="544322"/>
                    <a:pt x="184150" y="690372"/>
                    <a:pt x="364236" y="690372"/>
                  </a:cubicBezTo>
                  <a:cubicBezTo>
                    <a:pt x="374777" y="690372"/>
                    <a:pt x="383286" y="698881"/>
                    <a:pt x="383286" y="709422"/>
                  </a:cubicBezTo>
                  <a:cubicBezTo>
                    <a:pt x="383286" y="719963"/>
                    <a:pt x="374777" y="728472"/>
                    <a:pt x="364236" y="728472"/>
                  </a:cubicBezTo>
                  <a:cubicBezTo>
                    <a:pt x="353695" y="728472"/>
                    <a:pt x="345186" y="719963"/>
                    <a:pt x="345186" y="709422"/>
                  </a:cubicBezTo>
                  <a:cubicBezTo>
                    <a:pt x="345186" y="698881"/>
                    <a:pt x="353695" y="690372"/>
                    <a:pt x="364236" y="690372"/>
                  </a:cubicBezTo>
                  <a:cubicBezTo>
                    <a:pt x="544322" y="690372"/>
                    <a:pt x="690372" y="544322"/>
                    <a:pt x="690372" y="364236"/>
                  </a:cubicBezTo>
                  <a:cubicBezTo>
                    <a:pt x="690372" y="359156"/>
                    <a:pt x="692404" y="354330"/>
                    <a:pt x="695960" y="350774"/>
                  </a:cubicBezTo>
                  <a:lnTo>
                    <a:pt x="709422" y="364236"/>
                  </a:lnTo>
                  <a:lnTo>
                    <a:pt x="690372" y="364236"/>
                  </a:lnTo>
                  <a:cubicBezTo>
                    <a:pt x="690372" y="184150"/>
                    <a:pt x="544322" y="38100"/>
                    <a:pt x="364236" y="38100"/>
                  </a:cubicBezTo>
                  <a:cubicBezTo>
                    <a:pt x="358394" y="38100"/>
                    <a:pt x="352933" y="35433"/>
                    <a:pt x="349377" y="30988"/>
                  </a:cubicBezTo>
                  <a:lnTo>
                    <a:pt x="364236" y="19050"/>
                  </a:lnTo>
                  <a:lnTo>
                    <a:pt x="364236" y="38100"/>
                  </a:lnTo>
                  <a:cubicBezTo>
                    <a:pt x="184150" y="38100"/>
                    <a:pt x="38100" y="184150"/>
                    <a:pt x="38100" y="364236"/>
                  </a:cubicBezTo>
                  <a:close/>
                </a:path>
              </a:pathLst>
            </a:custGeom>
            <a:solidFill>
              <a:srgbClr val="DD785E"/>
            </a:solidFill>
          </p:spPr>
        </p:sp>
      </p:grpSp>
      <p:sp>
        <p:nvSpPr>
          <p:cNvPr id="30" name="TextBox 30"/>
          <p:cNvSpPr txBox="1"/>
          <p:nvPr/>
        </p:nvSpPr>
        <p:spPr>
          <a:xfrm>
            <a:off x="7911034" y="7820471"/>
            <a:ext cx="194965" cy="286791"/>
          </a:xfrm>
          <a:prstGeom prst="rect">
            <a:avLst/>
          </a:prstGeom>
        </p:spPr>
        <p:txBody>
          <a:bodyPr lIns="0" tIns="0" rIns="0" bIns="0" rtlCol="0" anchor="t">
            <a:spAutoFit/>
          </a:bodyPr>
          <a:lstStyle/>
          <a:p>
            <a:pPr algn="ctr">
              <a:lnSpc>
                <a:spcPts val="2499"/>
              </a:lnSpc>
            </a:pPr>
            <a:r>
              <a:rPr lang="en-US" sz="2499" b="1">
                <a:solidFill>
                  <a:srgbClr val="FFFFFF"/>
                </a:solidFill>
                <a:latin typeface="Arimo Bold"/>
                <a:ea typeface="Arimo Bold"/>
                <a:cs typeface="Arimo Bold"/>
                <a:sym typeface="Arimo Bold"/>
              </a:rPr>
              <a:t>3</a:t>
            </a:r>
          </a:p>
        </p:txBody>
      </p:sp>
      <p:sp>
        <p:nvSpPr>
          <p:cNvPr id="31" name="TextBox 31"/>
          <p:cNvSpPr txBox="1"/>
          <p:nvPr/>
        </p:nvSpPr>
        <p:spPr>
          <a:xfrm>
            <a:off x="9274225" y="7638158"/>
            <a:ext cx="2707481" cy="357336"/>
          </a:xfrm>
          <a:prstGeom prst="rect">
            <a:avLst/>
          </a:prstGeom>
        </p:spPr>
        <p:txBody>
          <a:bodyPr lIns="0" tIns="0" rIns="0" bIns="0" rtlCol="0" anchor="t">
            <a:spAutoFit/>
          </a:bodyPr>
          <a:lstStyle/>
          <a:p>
            <a:pPr algn="l">
              <a:lnSpc>
                <a:spcPts val="2625"/>
              </a:lnSpc>
            </a:pPr>
            <a:r>
              <a:rPr lang="en-US" sz="2125" b="1">
                <a:solidFill>
                  <a:srgbClr val="FFFFFF"/>
                </a:solidFill>
                <a:latin typeface="Arimo Bold"/>
                <a:ea typeface="Arimo Bold"/>
                <a:cs typeface="Arimo Bold"/>
                <a:sym typeface="Arimo Bold"/>
              </a:rPr>
              <a:t>Impact on Industries</a:t>
            </a:r>
          </a:p>
        </p:txBody>
      </p:sp>
      <p:sp>
        <p:nvSpPr>
          <p:cNvPr id="32" name="TextBox 32"/>
          <p:cNvSpPr txBox="1"/>
          <p:nvPr/>
        </p:nvSpPr>
        <p:spPr>
          <a:xfrm>
            <a:off x="9274225" y="8057258"/>
            <a:ext cx="8208317" cy="1180356"/>
          </a:xfrm>
          <a:prstGeom prst="rect">
            <a:avLst/>
          </a:prstGeom>
        </p:spPr>
        <p:txBody>
          <a:bodyPr lIns="0" tIns="0" rIns="0" bIns="0" rtlCol="0" anchor="t">
            <a:spAutoFit/>
          </a:bodyPr>
          <a:lstStyle/>
          <a:p>
            <a:pPr algn="l">
              <a:lnSpc>
                <a:spcPts val="2874"/>
              </a:lnSpc>
            </a:pPr>
            <a:r>
              <a:rPr lang="en-US" sz="1750">
                <a:solidFill>
                  <a:srgbClr val="FFFFFF"/>
                </a:solidFill>
                <a:latin typeface="PT Sans"/>
                <a:ea typeface="PT Sans"/>
                <a:cs typeface="PT Sans"/>
                <a:sym typeface="PT Sans"/>
              </a:rPr>
              <a:t>International trade has profoundly impacted various industries, leading to increased competition, specialization, and innovation. Businesses now operate in a global marketplace, seeking opportunities to expand their reach and market share.</a:t>
            </a:r>
          </a:p>
        </p:txBody>
      </p:sp>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7" name="Group 7"/>
          <p:cNvGrpSpPr/>
          <p:nvPr/>
        </p:nvGrpSpPr>
        <p:grpSpPr>
          <a:xfrm>
            <a:off x="2931696" y="850614"/>
            <a:ext cx="2036308" cy="203630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0119" r="-40119"/>
              </a:stretch>
            </a:blipFill>
          </p:spPr>
        </p:sp>
      </p:grpSp>
      <p:sp>
        <p:nvSpPr>
          <p:cNvPr id="9" name="TextBox 9"/>
          <p:cNvSpPr txBox="1"/>
          <p:nvPr/>
        </p:nvSpPr>
        <p:spPr>
          <a:xfrm>
            <a:off x="2547098" y="1433793"/>
            <a:ext cx="7040612" cy="850900"/>
          </a:xfrm>
          <a:prstGeom prst="rect">
            <a:avLst/>
          </a:prstGeom>
        </p:spPr>
        <p:txBody>
          <a:bodyPr lIns="0" tIns="0" rIns="0" bIns="0" rtlCol="0" anchor="t">
            <a:spAutoFit/>
          </a:bodyPr>
          <a:lstStyle/>
          <a:p>
            <a:pPr algn="ctr">
              <a:lnSpc>
                <a:spcPts val="6875"/>
              </a:lnSpc>
            </a:pPr>
            <a:r>
              <a:rPr lang="en-US" sz="5500">
                <a:solidFill>
                  <a:srgbClr val="FFFFFF"/>
                </a:solidFill>
                <a:latin typeface="Abril Fatface"/>
                <a:ea typeface="Abril Fatface"/>
                <a:cs typeface="Abril Fatface"/>
                <a:sym typeface="Abril Fatface"/>
              </a:rPr>
              <a:t>WTO</a:t>
            </a:r>
          </a:p>
        </p:txBody>
      </p:sp>
      <p:grpSp>
        <p:nvGrpSpPr>
          <p:cNvPr id="10" name="Group 10"/>
          <p:cNvGrpSpPr/>
          <p:nvPr/>
        </p:nvGrpSpPr>
        <p:grpSpPr>
          <a:xfrm>
            <a:off x="1047155" y="5352108"/>
            <a:ext cx="4443412" cy="3256955"/>
            <a:chOff x="0" y="0"/>
            <a:chExt cx="5924550" cy="4342607"/>
          </a:xfrm>
        </p:grpSpPr>
        <p:sp>
          <p:nvSpPr>
            <p:cNvPr id="11" name="TextBox 11"/>
            <p:cNvSpPr txBox="1"/>
            <p:nvPr/>
          </p:nvSpPr>
          <p:spPr>
            <a:xfrm>
              <a:off x="0" y="142875"/>
              <a:ext cx="5924550" cy="1427692"/>
            </a:xfrm>
            <a:prstGeom prst="rect">
              <a:avLst/>
            </a:prstGeom>
          </p:spPr>
          <p:txBody>
            <a:bodyPr lIns="0" tIns="0" rIns="0" bIns="0" rtlCol="0" anchor="t">
              <a:spAutoFit/>
            </a:bodyPr>
            <a:lstStyle/>
            <a:p>
              <a:pPr algn="ctr">
                <a:lnSpc>
                  <a:spcPts val="7750"/>
                </a:lnSpc>
              </a:pPr>
              <a:r>
                <a:rPr lang="en-US" sz="7750">
                  <a:solidFill>
                    <a:srgbClr val="F2B42D"/>
                  </a:solidFill>
                  <a:latin typeface="Abril Fatface"/>
                  <a:ea typeface="Abril Fatface"/>
                  <a:cs typeface="Abril Fatface"/>
                  <a:sym typeface="Abril Fatface"/>
                </a:rPr>
                <a:t>164</a:t>
              </a:r>
            </a:p>
          </p:txBody>
        </p:sp>
        <p:sp>
          <p:nvSpPr>
            <p:cNvPr id="12" name="TextBox 12"/>
            <p:cNvSpPr txBox="1"/>
            <p:nvPr/>
          </p:nvSpPr>
          <p:spPr>
            <a:xfrm>
              <a:off x="615355" y="1805385"/>
              <a:ext cx="4693642" cy="557742"/>
            </a:xfrm>
            <a:prstGeom prst="rect">
              <a:avLst/>
            </a:prstGeom>
          </p:spPr>
          <p:txBody>
            <a:bodyPr lIns="0" tIns="0" rIns="0" bIns="0" rtlCol="0" anchor="t">
              <a:spAutoFit/>
            </a:bodyPr>
            <a:lstStyle/>
            <a:p>
              <a:pPr algn="ctr">
                <a:lnSpc>
                  <a:spcPts val="3437"/>
                </a:lnSpc>
              </a:pPr>
              <a:r>
                <a:rPr lang="en-US" sz="2750">
                  <a:solidFill>
                    <a:srgbClr val="FFFFFF"/>
                  </a:solidFill>
                  <a:latin typeface="Abril Fatface"/>
                  <a:ea typeface="Abril Fatface"/>
                  <a:cs typeface="Abril Fatface"/>
                  <a:sym typeface="Abril Fatface"/>
                </a:rPr>
                <a:t>Members</a:t>
              </a:r>
            </a:p>
          </p:txBody>
        </p:sp>
        <p:sp>
          <p:nvSpPr>
            <p:cNvPr id="13" name="TextBox 13"/>
            <p:cNvSpPr txBox="1"/>
            <p:nvPr/>
          </p:nvSpPr>
          <p:spPr>
            <a:xfrm>
              <a:off x="0" y="2545557"/>
              <a:ext cx="5924550" cy="1797050"/>
            </a:xfrm>
            <a:prstGeom prst="rect">
              <a:avLst/>
            </a:prstGeom>
          </p:spPr>
          <p:txBody>
            <a:bodyPr lIns="0" tIns="0" rIns="0" bIns="0" rtlCol="0" anchor="t">
              <a:spAutoFit/>
            </a:bodyPr>
            <a:lstStyle/>
            <a:p>
              <a:pPr algn="ctr">
                <a:lnSpc>
                  <a:spcPts val="3750"/>
                </a:lnSpc>
              </a:pPr>
              <a:r>
                <a:rPr lang="en-US" sz="2312">
                  <a:solidFill>
                    <a:srgbClr val="FFFFFF"/>
                  </a:solidFill>
                  <a:latin typeface="PT Sans"/>
                  <a:ea typeface="PT Sans"/>
                  <a:cs typeface="PT Sans"/>
                  <a:sym typeface="PT Sans"/>
                </a:rPr>
                <a:t>India is a member of the WTO, committed to upholding international trade rules.</a:t>
              </a:r>
            </a:p>
          </p:txBody>
        </p:sp>
      </p:grpSp>
      <p:grpSp>
        <p:nvGrpSpPr>
          <p:cNvPr id="14" name="Group 14"/>
          <p:cNvGrpSpPr/>
          <p:nvPr/>
        </p:nvGrpSpPr>
        <p:grpSpPr>
          <a:xfrm>
            <a:off x="5865987" y="5352108"/>
            <a:ext cx="4443561" cy="3416945"/>
            <a:chOff x="0" y="0"/>
            <a:chExt cx="5924748" cy="4555927"/>
          </a:xfrm>
        </p:grpSpPr>
        <p:sp>
          <p:nvSpPr>
            <p:cNvPr id="15" name="TextBox 15"/>
            <p:cNvSpPr txBox="1"/>
            <p:nvPr/>
          </p:nvSpPr>
          <p:spPr>
            <a:xfrm>
              <a:off x="0" y="142875"/>
              <a:ext cx="5924748" cy="1427692"/>
            </a:xfrm>
            <a:prstGeom prst="rect">
              <a:avLst/>
            </a:prstGeom>
          </p:spPr>
          <p:txBody>
            <a:bodyPr lIns="0" tIns="0" rIns="0" bIns="0" rtlCol="0" anchor="t">
              <a:spAutoFit/>
            </a:bodyPr>
            <a:lstStyle/>
            <a:p>
              <a:pPr algn="ctr">
                <a:lnSpc>
                  <a:spcPts val="7750"/>
                </a:lnSpc>
              </a:pPr>
              <a:r>
                <a:rPr lang="en-US" sz="7750">
                  <a:solidFill>
                    <a:srgbClr val="D7425E"/>
                  </a:solidFill>
                  <a:latin typeface="Abril Fatface"/>
                  <a:ea typeface="Abril Fatface"/>
                  <a:cs typeface="Abril Fatface"/>
                  <a:sym typeface="Abril Fatface"/>
                </a:rPr>
                <a:t>13</a:t>
              </a:r>
            </a:p>
          </p:txBody>
        </p:sp>
        <p:sp>
          <p:nvSpPr>
            <p:cNvPr id="16" name="TextBox 16"/>
            <p:cNvSpPr txBox="1"/>
            <p:nvPr/>
          </p:nvSpPr>
          <p:spPr>
            <a:xfrm>
              <a:off x="615553" y="1805385"/>
              <a:ext cx="4693642" cy="557742"/>
            </a:xfrm>
            <a:prstGeom prst="rect">
              <a:avLst/>
            </a:prstGeom>
          </p:spPr>
          <p:txBody>
            <a:bodyPr lIns="0" tIns="0" rIns="0" bIns="0" rtlCol="0" anchor="t">
              <a:spAutoFit/>
            </a:bodyPr>
            <a:lstStyle/>
            <a:p>
              <a:pPr algn="ctr">
                <a:lnSpc>
                  <a:spcPts val="3437"/>
                </a:lnSpc>
              </a:pPr>
              <a:r>
                <a:rPr lang="en-US" sz="2750">
                  <a:solidFill>
                    <a:srgbClr val="FFFFFF"/>
                  </a:solidFill>
                  <a:latin typeface="Abril Fatface"/>
                  <a:ea typeface="Abril Fatface"/>
                  <a:cs typeface="Abril Fatface"/>
                  <a:sym typeface="Abril Fatface"/>
                </a:rPr>
                <a:t>Rounds</a:t>
              </a:r>
            </a:p>
          </p:txBody>
        </p:sp>
        <p:sp>
          <p:nvSpPr>
            <p:cNvPr id="17" name="TextBox 17"/>
            <p:cNvSpPr txBox="1"/>
            <p:nvPr/>
          </p:nvSpPr>
          <p:spPr>
            <a:xfrm>
              <a:off x="0" y="2545557"/>
              <a:ext cx="5924748" cy="2010370"/>
            </a:xfrm>
            <a:prstGeom prst="rect">
              <a:avLst/>
            </a:prstGeom>
          </p:spPr>
          <p:txBody>
            <a:bodyPr lIns="0" tIns="0" rIns="0" bIns="0" rtlCol="0" anchor="t">
              <a:spAutoFit/>
            </a:bodyPr>
            <a:lstStyle/>
            <a:p>
              <a:pPr algn="ctr">
                <a:lnSpc>
                  <a:spcPts val="3750"/>
                </a:lnSpc>
              </a:pPr>
              <a:r>
                <a:rPr lang="en-US" sz="2312">
                  <a:solidFill>
                    <a:srgbClr val="FFFFFF"/>
                  </a:solidFill>
                  <a:latin typeface="PT Sans"/>
                  <a:ea typeface="PT Sans"/>
                  <a:cs typeface="PT Sans"/>
                  <a:sym typeface="PT Sans"/>
                </a:rPr>
                <a:t>India has actively participated in WTO negotiations, shaping trade agreements.</a:t>
              </a:r>
            </a:p>
          </p:txBody>
        </p:sp>
      </p:grpSp>
      <p:sp>
        <p:nvSpPr>
          <p:cNvPr id="18" name="TextBox 18"/>
          <p:cNvSpPr txBox="1"/>
          <p:nvPr/>
        </p:nvSpPr>
        <p:spPr>
          <a:xfrm>
            <a:off x="1047155" y="3051829"/>
            <a:ext cx="9751141" cy="1766847"/>
          </a:xfrm>
          <a:prstGeom prst="rect">
            <a:avLst/>
          </a:prstGeom>
        </p:spPr>
        <p:txBody>
          <a:bodyPr lIns="0" tIns="0" rIns="0" bIns="0" rtlCol="0" anchor="t">
            <a:spAutoFit/>
          </a:bodyPr>
          <a:lstStyle/>
          <a:p>
            <a:pPr algn="ctr">
              <a:lnSpc>
                <a:spcPts val="2820"/>
              </a:lnSpc>
              <a:spcBef>
                <a:spcPct val="0"/>
              </a:spcBef>
            </a:pPr>
            <a:r>
              <a:rPr lang="en-US" sz="2256">
                <a:solidFill>
                  <a:srgbClr val="FFFFFF"/>
                </a:solidFill>
                <a:latin typeface="PT Sans"/>
                <a:ea typeface="PT Sans"/>
                <a:cs typeface="PT Sans"/>
                <a:sym typeface="PT Sans"/>
              </a:rPr>
              <a:t>The World Trade Organization (WTO) is the only global international organization dealing with the rules of trade between nations. At its heart are the WTO agreements, negotiated and signed by the bulk of the world’s trading nations and ratified in their parliaments. The goal is to ensure that trade flows as smoothly, predictably and freely as possible.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7" name="TextBox 7"/>
          <p:cNvSpPr txBox="1"/>
          <p:nvPr/>
        </p:nvSpPr>
        <p:spPr>
          <a:xfrm>
            <a:off x="857101" y="933450"/>
            <a:ext cx="9715798" cy="1488281"/>
          </a:xfrm>
          <a:prstGeom prst="rect">
            <a:avLst/>
          </a:prstGeom>
        </p:spPr>
        <p:txBody>
          <a:bodyPr lIns="0" tIns="0" rIns="0" bIns="0" rtlCol="0" anchor="t">
            <a:spAutoFit/>
          </a:bodyPr>
          <a:lstStyle/>
          <a:p>
            <a:pPr algn="l">
              <a:lnSpc>
                <a:spcPts val="5625"/>
              </a:lnSpc>
            </a:pPr>
            <a:r>
              <a:rPr lang="en-US" sz="4499" b="1">
                <a:solidFill>
                  <a:srgbClr val="FFFFFF"/>
                </a:solidFill>
                <a:latin typeface="Arimo Bold"/>
                <a:ea typeface="Arimo Bold"/>
                <a:cs typeface="Arimo Bold"/>
                <a:sym typeface="Arimo Bold"/>
              </a:rPr>
              <a:t>Free Trade Agreements (FTAs): Fostering Regional Cooperation</a:t>
            </a:r>
          </a:p>
        </p:txBody>
      </p:sp>
      <p:sp>
        <p:nvSpPr>
          <p:cNvPr id="8" name="Freeform 8" descr="preencoded.png"/>
          <p:cNvSpPr/>
          <p:nvPr/>
        </p:nvSpPr>
        <p:spPr>
          <a:xfrm>
            <a:off x="857101" y="2789039"/>
            <a:ext cx="1224557" cy="2172295"/>
          </a:xfrm>
          <a:custGeom>
            <a:avLst/>
            <a:gdLst/>
            <a:ahLst/>
            <a:cxnLst/>
            <a:rect l="l" t="t" r="r" b="b"/>
            <a:pathLst>
              <a:path w="1224557" h="2172295">
                <a:moveTo>
                  <a:pt x="0" y="0"/>
                </a:moveTo>
                <a:lnTo>
                  <a:pt x="1224558" y="0"/>
                </a:lnTo>
                <a:lnTo>
                  <a:pt x="1224558" y="2172295"/>
                </a:lnTo>
                <a:lnTo>
                  <a:pt x="0" y="2172295"/>
                </a:lnTo>
                <a:lnTo>
                  <a:pt x="0" y="0"/>
                </a:lnTo>
                <a:close/>
              </a:path>
            </a:pathLst>
          </a:custGeom>
          <a:blipFill>
            <a:blip r:embed="rId5"/>
            <a:stretch>
              <a:fillRect l="-183" r="-183"/>
            </a:stretch>
          </a:blipFill>
        </p:spPr>
      </p:sp>
      <p:sp>
        <p:nvSpPr>
          <p:cNvPr id="9" name="TextBox 9"/>
          <p:cNvSpPr txBox="1"/>
          <p:nvPr/>
        </p:nvSpPr>
        <p:spPr>
          <a:xfrm>
            <a:off x="2448966" y="3005286"/>
            <a:ext cx="3751055" cy="366713"/>
          </a:xfrm>
          <a:prstGeom prst="rect">
            <a:avLst/>
          </a:prstGeom>
        </p:spPr>
        <p:txBody>
          <a:bodyPr lIns="0" tIns="0" rIns="0" bIns="0" rtlCol="0" anchor="t">
            <a:spAutoFit/>
          </a:bodyPr>
          <a:lstStyle/>
          <a:p>
            <a:pPr algn="l">
              <a:lnSpc>
                <a:spcPts val="2812"/>
              </a:lnSpc>
            </a:pPr>
            <a:r>
              <a:rPr lang="en-US" sz="2249" b="1">
                <a:solidFill>
                  <a:srgbClr val="FFFFFF"/>
                </a:solidFill>
                <a:latin typeface="Arimo Bold"/>
                <a:ea typeface="Arimo Bold"/>
                <a:cs typeface="Arimo Bold"/>
                <a:sym typeface="Arimo Bold"/>
              </a:rPr>
              <a:t>Reduced Trade Barriers</a:t>
            </a:r>
          </a:p>
        </p:txBody>
      </p:sp>
      <p:sp>
        <p:nvSpPr>
          <p:cNvPr id="10" name="TextBox 10"/>
          <p:cNvSpPr txBox="1"/>
          <p:nvPr/>
        </p:nvSpPr>
        <p:spPr>
          <a:xfrm>
            <a:off x="2448966" y="3474244"/>
            <a:ext cx="8123933" cy="1242269"/>
          </a:xfrm>
          <a:prstGeom prst="rect">
            <a:avLst/>
          </a:prstGeom>
        </p:spPr>
        <p:txBody>
          <a:bodyPr lIns="0" tIns="0" rIns="0" bIns="0" rtlCol="0" anchor="t">
            <a:spAutoFit/>
          </a:bodyPr>
          <a:lstStyle/>
          <a:p>
            <a:pPr algn="l">
              <a:lnSpc>
                <a:spcPts val="3062"/>
              </a:lnSpc>
            </a:pPr>
            <a:r>
              <a:rPr lang="en-US" sz="1874">
                <a:solidFill>
                  <a:srgbClr val="FFFFFF"/>
                </a:solidFill>
                <a:latin typeface="PT Sans"/>
                <a:ea typeface="PT Sans"/>
                <a:cs typeface="PT Sans"/>
                <a:sym typeface="PT Sans"/>
              </a:rPr>
              <a:t>FTAs aim to reduce or eliminate trade barriers between participating countries, creating a free trade zone where goods and services can flow freely without tariffs, quotas, or other restrictions.</a:t>
            </a:r>
          </a:p>
        </p:txBody>
      </p:sp>
      <p:sp>
        <p:nvSpPr>
          <p:cNvPr id="11" name="Freeform 11" descr="preencoded.png"/>
          <p:cNvSpPr/>
          <p:nvPr/>
        </p:nvSpPr>
        <p:spPr>
          <a:xfrm>
            <a:off x="857101" y="4961334"/>
            <a:ext cx="1224557" cy="2172295"/>
          </a:xfrm>
          <a:custGeom>
            <a:avLst/>
            <a:gdLst/>
            <a:ahLst/>
            <a:cxnLst/>
            <a:rect l="l" t="t" r="r" b="b"/>
            <a:pathLst>
              <a:path w="1224557" h="2172295">
                <a:moveTo>
                  <a:pt x="0" y="0"/>
                </a:moveTo>
                <a:lnTo>
                  <a:pt x="1224558" y="0"/>
                </a:lnTo>
                <a:lnTo>
                  <a:pt x="1224558" y="2172295"/>
                </a:lnTo>
                <a:lnTo>
                  <a:pt x="0" y="2172295"/>
                </a:lnTo>
                <a:lnTo>
                  <a:pt x="0" y="0"/>
                </a:lnTo>
                <a:close/>
              </a:path>
            </a:pathLst>
          </a:custGeom>
          <a:blipFill>
            <a:blip r:embed="rId6"/>
            <a:stretch>
              <a:fillRect l="-183" r="-183"/>
            </a:stretch>
          </a:blipFill>
        </p:spPr>
      </p:sp>
      <p:sp>
        <p:nvSpPr>
          <p:cNvPr id="12" name="TextBox 12"/>
          <p:cNvSpPr txBox="1"/>
          <p:nvPr/>
        </p:nvSpPr>
        <p:spPr>
          <a:xfrm>
            <a:off x="2448966" y="5177581"/>
            <a:ext cx="4061966" cy="366713"/>
          </a:xfrm>
          <a:prstGeom prst="rect">
            <a:avLst/>
          </a:prstGeom>
        </p:spPr>
        <p:txBody>
          <a:bodyPr lIns="0" tIns="0" rIns="0" bIns="0" rtlCol="0" anchor="t">
            <a:spAutoFit/>
          </a:bodyPr>
          <a:lstStyle/>
          <a:p>
            <a:pPr algn="l">
              <a:lnSpc>
                <a:spcPts val="2812"/>
              </a:lnSpc>
            </a:pPr>
            <a:r>
              <a:rPr lang="en-US" sz="2249" b="1">
                <a:solidFill>
                  <a:srgbClr val="FFFFFF"/>
                </a:solidFill>
                <a:latin typeface="Arimo Bold"/>
                <a:ea typeface="Arimo Bold"/>
                <a:cs typeface="Arimo Bold"/>
                <a:sym typeface="Arimo Bold"/>
              </a:rPr>
              <a:t>Enhanced Market Access</a:t>
            </a:r>
          </a:p>
        </p:txBody>
      </p:sp>
      <p:sp>
        <p:nvSpPr>
          <p:cNvPr id="13" name="TextBox 13"/>
          <p:cNvSpPr txBox="1"/>
          <p:nvPr/>
        </p:nvSpPr>
        <p:spPr>
          <a:xfrm>
            <a:off x="2448966" y="5646539"/>
            <a:ext cx="8123933" cy="1242269"/>
          </a:xfrm>
          <a:prstGeom prst="rect">
            <a:avLst/>
          </a:prstGeom>
        </p:spPr>
        <p:txBody>
          <a:bodyPr lIns="0" tIns="0" rIns="0" bIns="0" rtlCol="0" anchor="t">
            <a:spAutoFit/>
          </a:bodyPr>
          <a:lstStyle/>
          <a:p>
            <a:pPr algn="l">
              <a:lnSpc>
                <a:spcPts val="3062"/>
              </a:lnSpc>
            </a:pPr>
            <a:r>
              <a:rPr lang="en-US" sz="1874">
                <a:solidFill>
                  <a:srgbClr val="FFFFFF"/>
                </a:solidFill>
                <a:latin typeface="PT Sans"/>
                <a:ea typeface="PT Sans"/>
                <a:cs typeface="PT Sans"/>
                <a:sym typeface="PT Sans"/>
              </a:rPr>
              <a:t>FTAs provide increased market access for businesses within the participating countries, enabling them to tap into new markets, expand their customer base, and boost their exports.</a:t>
            </a:r>
          </a:p>
        </p:txBody>
      </p:sp>
      <p:sp>
        <p:nvSpPr>
          <p:cNvPr id="14" name="Freeform 14" descr="preencoded.png"/>
          <p:cNvSpPr/>
          <p:nvPr/>
        </p:nvSpPr>
        <p:spPr>
          <a:xfrm>
            <a:off x="857101" y="7133630"/>
            <a:ext cx="1224557" cy="2172295"/>
          </a:xfrm>
          <a:custGeom>
            <a:avLst/>
            <a:gdLst/>
            <a:ahLst/>
            <a:cxnLst/>
            <a:rect l="l" t="t" r="r" b="b"/>
            <a:pathLst>
              <a:path w="1224557" h="2172295">
                <a:moveTo>
                  <a:pt x="0" y="0"/>
                </a:moveTo>
                <a:lnTo>
                  <a:pt x="1224558" y="0"/>
                </a:lnTo>
                <a:lnTo>
                  <a:pt x="1224558" y="2172295"/>
                </a:lnTo>
                <a:lnTo>
                  <a:pt x="0" y="2172295"/>
                </a:lnTo>
                <a:lnTo>
                  <a:pt x="0" y="0"/>
                </a:lnTo>
                <a:close/>
              </a:path>
            </a:pathLst>
          </a:custGeom>
          <a:blipFill>
            <a:blip r:embed="rId7"/>
            <a:stretch>
              <a:fillRect l="-183" r="-183"/>
            </a:stretch>
          </a:blipFill>
        </p:spPr>
      </p:sp>
      <p:sp>
        <p:nvSpPr>
          <p:cNvPr id="15" name="TextBox 15"/>
          <p:cNvSpPr txBox="1"/>
          <p:nvPr/>
        </p:nvSpPr>
        <p:spPr>
          <a:xfrm>
            <a:off x="2448966" y="7349877"/>
            <a:ext cx="3566806" cy="366713"/>
          </a:xfrm>
          <a:prstGeom prst="rect">
            <a:avLst/>
          </a:prstGeom>
        </p:spPr>
        <p:txBody>
          <a:bodyPr lIns="0" tIns="0" rIns="0" bIns="0" rtlCol="0" anchor="t">
            <a:spAutoFit/>
          </a:bodyPr>
          <a:lstStyle/>
          <a:p>
            <a:pPr algn="l">
              <a:lnSpc>
                <a:spcPts val="2812"/>
              </a:lnSpc>
            </a:pPr>
            <a:r>
              <a:rPr lang="en-US" sz="2249" b="1">
                <a:solidFill>
                  <a:srgbClr val="FFFFFF"/>
                </a:solidFill>
                <a:latin typeface="Arimo Bold"/>
                <a:ea typeface="Arimo Bold"/>
                <a:cs typeface="Arimo Bold"/>
                <a:sym typeface="Arimo Bold"/>
              </a:rPr>
              <a:t>Economic Integration</a:t>
            </a:r>
          </a:p>
        </p:txBody>
      </p:sp>
      <p:sp>
        <p:nvSpPr>
          <p:cNvPr id="16" name="TextBox 16"/>
          <p:cNvSpPr txBox="1"/>
          <p:nvPr/>
        </p:nvSpPr>
        <p:spPr>
          <a:xfrm>
            <a:off x="2448966" y="7818835"/>
            <a:ext cx="8123933" cy="1242269"/>
          </a:xfrm>
          <a:prstGeom prst="rect">
            <a:avLst/>
          </a:prstGeom>
        </p:spPr>
        <p:txBody>
          <a:bodyPr lIns="0" tIns="0" rIns="0" bIns="0" rtlCol="0" anchor="t">
            <a:spAutoFit/>
          </a:bodyPr>
          <a:lstStyle/>
          <a:p>
            <a:pPr algn="l">
              <a:lnSpc>
                <a:spcPts val="3062"/>
              </a:lnSpc>
            </a:pPr>
            <a:r>
              <a:rPr lang="en-US" sz="1874">
                <a:solidFill>
                  <a:srgbClr val="FFFFFF"/>
                </a:solidFill>
                <a:latin typeface="PT Sans"/>
                <a:ea typeface="PT Sans"/>
                <a:cs typeface="PT Sans"/>
                <a:sym typeface="PT Sans"/>
              </a:rPr>
              <a:t>FTAs encourage economic integration by fostering collaboration, investment, and trade between participating countries, leading to increased economic activity and growth in the region.</a:t>
            </a: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18288000" cy="3208139"/>
          </a:xfrm>
          <a:custGeom>
            <a:avLst/>
            <a:gdLst/>
            <a:ahLst/>
            <a:cxnLst/>
            <a:rect l="l" t="t" r="r" b="b"/>
            <a:pathLst>
              <a:path w="18288000" h="3208139">
                <a:moveTo>
                  <a:pt x="0" y="0"/>
                </a:moveTo>
                <a:lnTo>
                  <a:pt x="18288000" y="0"/>
                </a:lnTo>
                <a:lnTo>
                  <a:pt x="18288000" y="3208139"/>
                </a:lnTo>
                <a:lnTo>
                  <a:pt x="0" y="3208139"/>
                </a:lnTo>
                <a:lnTo>
                  <a:pt x="0" y="0"/>
                </a:lnTo>
                <a:close/>
              </a:path>
            </a:pathLst>
          </a:custGeom>
          <a:blipFill>
            <a:blip r:embed="rId3"/>
            <a:stretch>
              <a:fillRect t="-27" b="-27"/>
            </a:stretch>
          </a:blipFill>
        </p:spPr>
      </p:sp>
      <p:sp>
        <p:nvSpPr>
          <p:cNvPr id="6" name="TextBox 6"/>
          <p:cNvSpPr txBox="1"/>
          <p:nvPr/>
        </p:nvSpPr>
        <p:spPr>
          <a:xfrm>
            <a:off x="898178" y="3993654"/>
            <a:ext cx="15054560" cy="792956"/>
          </a:xfrm>
          <a:prstGeom prst="rect">
            <a:avLst/>
          </a:prstGeom>
        </p:spPr>
        <p:txBody>
          <a:bodyPr lIns="0" tIns="0" rIns="0" bIns="0" rtlCol="0" anchor="t">
            <a:spAutoFit/>
          </a:bodyPr>
          <a:lstStyle/>
          <a:p>
            <a:pPr algn="l">
              <a:lnSpc>
                <a:spcPts val="5937"/>
              </a:lnSpc>
            </a:pPr>
            <a:r>
              <a:rPr lang="en-US" sz="4750" b="1">
                <a:solidFill>
                  <a:srgbClr val="FFFFFF"/>
                </a:solidFill>
                <a:latin typeface="Arimo Bold"/>
                <a:ea typeface="Arimo Bold"/>
                <a:cs typeface="Arimo Bold"/>
                <a:sym typeface="Arimo Bold"/>
              </a:rPr>
              <a:t>Contemporary Relevance and Benefits of Globalisation</a:t>
            </a:r>
          </a:p>
        </p:txBody>
      </p:sp>
      <p:sp>
        <p:nvSpPr>
          <p:cNvPr id="7" name="TextBox 7"/>
          <p:cNvSpPr txBox="1"/>
          <p:nvPr/>
        </p:nvSpPr>
        <p:spPr>
          <a:xfrm>
            <a:off x="898178" y="5395020"/>
            <a:ext cx="5240536" cy="751583"/>
          </a:xfrm>
          <a:prstGeom prst="rect">
            <a:avLst/>
          </a:prstGeom>
        </p:spPr>
        <p:txBody>
          <a:bodyPr lIns="0" tIns="0" rIns="0" bIns="0" rtlCol="0" anchor="t">
            <a:spAutoFit/>
          </a:bodyPr>
          <a:lstStyle/>
          <a:p>
            <a:pPr algn="ctr">
              <a:lnSpc>
                <a:spcPts val="6625"/>
              </a:lnSpc>
            </a:pPr>
            <a:r>
              <a:rPr lang="en-US" sz="6625" b="1">
                <a:solidFill>
                  <a:srgbClr val="F2B42D"/>
                </a:solidFill>
                <a:latin typeface="Arimo Bold"/>
                <a:ea typeface="Arimo Bold"/>
                <a:cs typeface="Arimo Bold"/>
                <a:sym typeface="Arimo Bold"/>
              </a:rPr>
              <a:t>1</a:t>
            </a:r>
          </a:p>
        </p:txBody>
      </p:sp>
      <p:sp>
        <p:nvSpPr>
          <p:cNvPr id="8" name="TextBox 8"/>
          <p:cNvSpPr txBox="1"/>
          <p:nvPr/>
        </p:nvSpPr>
        <p:spPr>
          <a:xfrm>
            <a:off x="2008734" y="6448276"/>
            <a:ext cx="3019425" cy="396479"/>
          </a:xfrm>
          <a:prstGeom prst="rect">
            <a:avLst/>
          </a:prstGeom>
        </p:spPr>
        <p:txBody>
          <a:bodyPr lIns="0" tIns="0" rIns="0" bIns="0" rtlCol="0" anchor="t">
            <a:spAutoFit/>
          </a:bodyPr>
          <a:lstStyle/>
          <a:p>
            <a:pPr algn="ctr">
              <a:lnSpc>
                <a:spcPts val="2937"/>
              </a:lnSpc>
            </a:pPr>
            <a:r>
              <a:rPr lang="en-US" sz="2375" b="1">
                <a:solidFill>
                  <a:srgbClr val="FFFFFF"/>
                </a:solidFill>
                <a:latin typeface="Arimo Bold"/>
                <a:ea typeface="Arimo Bold"/>
                <a:cs typeface="Arimo Bold"/>
                <a:sym typeface="Arimo Bold"/>
              </a:rPr>
              <a:t>Economic Growth</a:t>
            </a:r>
          </a:p>
        </p:txBody>
      </p:sp>
      <p:sp>
        <p:nvSpPr>
          <p:cNvPr id="9" name="TextBox 9"/>
          <p:cNvSpPr txBox="1"/>
          <p:nvPr/>
        </p:nvSpPr>
        <p:spPr>
          <a:xfrm>
            <a:off x="898178" y="6931967"/>
            <a:ext cx="5240536" cy="2120504"/>
          </a:xfrm>
          <a:prstGeom prst="rect">
            <a:avLst/>
          </a:prstGeom>
        </p:spPr>
        <p:txBody>
          <a:bodyPr lIns="0" tIns="0" rIns="0" bIns="0" rtlCol="0" anchor="t">
            <a:spAutoFit/>
          </a:bodyPr>
          <a:lstStyle/>
          <a:p>
            <a:pPr algn="ctr">
              <a:lnSpc>
                <a:spcPts val="3187"/>
              </a:lnSpc>
            </a:pPr>
            <a:r>
              <a:rPr lang="en-US" sz="2000">
                <a:solidFill>
                  <a:srgbClr val="FFFFFF"/>
                </a:solidFill>
                <a:latin typeface="PT Sans"/>
                <a:ea typeface="PT Sans"/>
                <a:cs typeface="PT Sans"/>
                <a:sym typeface="PT Sans"/>
              </a:rPr>
              <a:t>Globalisation has played a crucial role in driving economic growth and prosperity in many countries. It has enabled access to global markets, facilitated foreign investment, and fostered technological innovation.</a:t>
            </a:r>
          </a:p>
        </p:txBody>
      </p:sp>
      <p:sp>
        <p:nvSpPr>
          <p:cNvPr id="10" name="TextBox 10"/>
          <p:cNvSpPr txBox="1"/>
          <p:nvPr/>
        </p:nvSpPr>
        <p:spPr>
          <a:xfrm>
            <a:off x="6523584" y="5395020"/>
            <a:ext cx="5240685" cy="751583"/>
          </a:xfrm>
          <a:prstGeom prst="rect">
            <a:avLst/>
          </a:prstGeom>
        </p:spPr>
        <p:txBody>
          <a:bodyPr lIns="0" tIns="0" rIns="0" bIns="0" rtlCol="0" anchor="t">
            <a:spAutoFit/>
          </a:bodyPr>
          <a:lstStyle/>
          <a:p>
            <a:pPr algn="ctr">
              <a:lnSpc>
                <a:spcPts val="6625"/>
              </a:lnSpc>
            </a:pPr>
            <a:r>
              <a:rPr lang="en-US" sz="6625" b="1">
                <a:solidFill>
                  <a:srgbClr val="D7425E"/>
                </a:solidFill>
                <a:latin typeface="Arimo Bold"/>
                <a:ea typeface="Arimo Bold"/>
                <a:cs typeface="Arimo Bold"/>
                <a:sym typeface="Arimo Bold"/>
              </a:rPr>
              <a:t>2</a:t>
            </a:r>
          </a:p>
        </p:txBody>
      </p:sp>
      <p:sp>
        <p:nvSpPr>
          <p:cNvPr id="11" name="TextBox 11"/>
          <p:cNvSpPr txBox="1"/>
          <p:nvPr/>
        </p:nvSpPr>
        <p:spPr>
          <a:xfrm>
            <a:off x="7634139" y="6448276"/>
            <a:ext cx="3019425" cy="396479"/>
          </a:xfrm>
          <a:prstGeom prst="rect">
            <a:avLst/>
          </a:prstGeom>
        </p:spPr>
        <p:txBody>
          <a:bodyPr lIns="0" tIns="0" rIns="0" bIns="0" rtlCol="0" anchor="t">
            <a:spAutoFit/>
          </a:bodyPr>
          <a:lstStyle/>
          <a:p>
            <a:pPr algn="ctr">
              <a:lnSpc>
                <a:spcPts val="2937"/>
              </a:lnSpc>
            </a:pPr>
            <a:r>
              <a:rPr lang="en-US" sz="2375" b="1">
                <a:solidFill>
                  <a:srgbClr val="FFFFFF"/>
                </a:solidFill>
                <a:latin typeface="Arimo Bold"/>
                <a:ea typeface="Arimo Bold"/>
                <a:cs typeface="Arimo Bold"/>
                <a:sym typeface="Arimo Bold"/>
              </a:rPr>
              <a:t>Job Creation</a:t>
            </a:r>
          </a:p>
        </p:txBody>
      </p:sp>
      <p:sp>
        <p:nvSpPr>
          <p:cNvPr id="12" name="TextBox 12"/>
          <p:cNvSpPr txBox="1"/>
          <p:nvPr/>
        </p:nvSpPr>
        <p:spPr>
          <a:xfrm>
            <a:off x="6523584" y="6931967"/>
            <a:ext cx="5240685" cy="2120504"/>
          </a:xfrm>
          <a:prstGeom prst="rect">
            <a:avLst/>
          </a:prstGeom>
        </p:spPr>
        <p:txBody>
          <a:bodyPr lIns="0" tIns="0" rIns="0" bIns="0" rtlCol="0" anchor="t">
            <a:spAutoFit/>
          </a:bodyPr>
          <a:lstStyle/>
          <a:p>
            <a:pPr algn="ctr">
              <a:lnSpc>
                <a:spcPts val="3187"/>
              </a:lnSpc>
            </a:pPr>
            <a:r>
              <a:rPr lang="en-US" sz="2000">
                <a:solidFill>
                  <a:srgbClr val="FFFFFF"/>
                </a:solidFill>
                <a:latin typeface="PT Sans"/>
                <a:ea typeface="PT Sans"/>
                <a:cs typeface="PT Sans"/>
                <a:sym typeface="PT Sans"/>
              </a:rPr>
              <a:t>Globalisation has created new job opportunities in various sectors, particularly in manufacturing, services, and technology. This has boosted employment levels and contributed to economic development.</a:t>
            </a:r>
          </a:p>
        </p:txBody>
      </p:sp>
      <p:sp>
        <p:nvSpPr>
          <p:cNvPr id="13" name="TextBox 13"/>
          <p:cNvSpPr txBox="1"/>
          <p:nvPr/>
        </p:nvSpPr>
        <p:spPr>
          <a:xfrm>
            <a:off x="12149137" y="5395020"/>
            <a:ext cx="5240685" cy="751583"/>
          </a:xfrm>
          <a:prstGeom prst="rect">
            <a:avLst/>
          </a:prstGeom>
        </p:spPr>
        <p:txBody>
          <a:bodyPr lIns="0" tIns="0" rIns="0" bIns="0" rtlCol="0" anchor="t">
            <a:spAutoFit/>
          </a:bodyPr>
          <a:lstStyle/>
          <a:p>
            <a:pPr algn="ctr">
              <a:lnSpc>
                <a:spcPts val="6625"/>
              </a:lnSpc>
            </a:pPr>
            <a:r>
              <a:rPr lang="en-US" sz="6625" b="1">
                <a:solidFill>
                  <a:srgbClr val="DD785E"/>
                </a:solidFill>
                <a:latin typeface="Arimo Bold"/>
                <a:ea typeface="Arimo Bold"/>
                <a:cs typeface="Arimo Bold"/>
                <a:sym typeface="Arimo Bold"/>
              </a:rPr>
              <a:t>3</a:t>
            </a:r>
          </a:p>
        </p:txBody>
      </p:sp>
      <p:sp>
        <p:nvSpPr>
          <p:cNvPr id="14" name="TextBox 14"/>
          <p:cNvSpPr txBox="1"/>
          <p:nvPr/>
        </p:nvSpPr>
        <p:spPr>
          <a:xfrm>
            <a:off x="13259692" y="6448276"/>
            <a:ext cx="3019425" cy="396479"/>
          </a:xfrm>
          <a:prstGeom prst="rect">
            <a:avLst/>
          </a:prstGeom>
        </p:spPr>
        <p:txBody>
          <a:bodyPr lIns="0" tIns="0" rIns="0" bIns="0" rtlCol="0" anchor="t">
            <a:spAutoFit/>
          </a:bodyPr>
          <a:lstStyle/>
          <a:p>
            <a:pPr algn="ctr">
              <a:lnSpc>
                <a:spcPts val="2937"/>
              </a:lnSpc>
            </a:pPr>
            <a:r>
              <a:rPr lang="en-US" sz="2375" b="1">
                <a:solidFill>
                  <a:srgbClr val="FFFFFF"/>
                </a:solidFill>
                <a:latin typeface="Arimo Bold"/>
                <a:ea typeface="Arimo Bold"/>
                <a:cs typeface="Arimo Bold"/>
                <a:sym typeface="Arimo Bold"/>
              </a:rPr>
              <a:t>Consumer Choice</a:t>
            </a:r>
          </a:p>
        </p:txBody>
      </p:sp>
      <p:sp>
        <p:nvSpPr>
          <p:cNvPr id="15" name="TextBox 15"/>
          <p:cNvSpPr txBox="1"/>
          <p:nvPr/>
        </p:nvSpPr>
        <p:spPr>
          <a:xfrm>
            <a:off x="12149137" y="6931967"/>
            <a:ext cx="5240685" cy="2531269"/>
          </a:xfrm>
          <a:prstGeom prst="rect">
            <a:avLst/>
          </a:prstGeom>
        </p:spPr>
        <p:txBody>
          <a:bodyPr lIns="0" tIns="0" rIns="0" bIns="0" rtlCol="0" anchor="t">
            <a:spAutoFit/>
          </a:bodyPr>
          <a:lstStyle/>
          <a:p>
            <a:pPr algn="ctr">
              <a:lnSpc>
                <a:spcPts val="3187"/>
              </a:lnSpc>
            </a:pPr>
            <a:r>
              <a:rPr lang="en-US" sz="2000">
                <a:solidFill>
                  <a:srgbClr val="FFFFFF"/>
                </a:solidFill>
                <a:latin typeface="PT Sans"/>
                <a:ea typeface="PT Sans"/>
                <a:cs typeface="PT Sans"/>
                <a:sym typeface="PT Sans"/>
              </a:rPr>
              <a:t>Globalisation has expanded consumer choice, providing access to a wider range of goods and services from around the world at more competitive prices. This has enhanced consumer satisfaction and benefited the global economy.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905155" y="3263801"/>
            <a:ext cx="9335691" cy="1817191"/>
          </a:xfrm>
          <a:prstGeom prst="rect">
            <a:avLst/>
          </a:prstGeom>
        </p:spPr>
        <p:txBody>
          <a:bodyPr lIns="0" tIns="0" rIns="0" bIns="0" rtlCol="0" anchor="t">
            <a:spAutoFit/>
          </a:bodyPr>
          <a:lstStyle/>
          <a:p>
            <a:pPr algn="l">
              <a:lnSpc>
                <a:spcPts val="6875"/>
              </a:lnSpc>
            </a:pPr>
            <a:r>
              <a:rPr lang="en-US" sz="5500" b="1">
                <a:solidFill>
                  <a:srgbClr val="FFFFFF"/>
                </a:solidFill>
                <a:latin typeface="Arimo Bold"/>
                <a:ea typeface="Arimo Bold"/>
                <a:cs typeface="Arimo Bold"/>
                <a:sym typeface="Arimo Bold"/>
              </a:rPr>
              <a:t>Globalisation: Case Studies and Insights</a:t>
            </a:r>
          </a:p>
        </p:txBody>
      </p:sp>
      <p:sp>
        <p:nvSpPr>
          <p:cNvPr id="7" name="TextBox 7"/>
          <p:cNvSpPr txBox="1"/>
          <p:nvPr/>
        </p:nvSpPr>
        <p:spPr>
          <a:xfrm>
            <a:off x="7905155" y="5434459"/>
            <a:ext cx="9335691" cy="153159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Join us as we delve into the fascinating world of globalisation, examining case studies from India and exploring its multifaceted impact on economies, societies, and cultures.</a:t>
            </a:r>
          </a:p>
        </p:txBody>
      </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TextBox 5"/>
          <p:cNvSpPr txBox="1"/>
          <p:nvPr/>
        </p:nvSpPr>
        <p:spPr>
          <a:xfrm>
            <a:off x="1047155" y="1863253"/>
            <a:ext cx="14638884" cy="937171"/>
          </a:xfrm>
          <a:prstGeom prst="rect">
            <a:avLst/>
          </a:prstGeom>
        </p:spPr>
        <p:txBody>
          <a:bodyPr lIns="0" tIns="0" rIns="0" bIns="0" rtlCol="0" anchor="t">
            <a:spAutoFit/>
          </a:bodyPr>
          <a:lstStyle/>
          <a:p>
            <a:pPr algn="l">
              <a:lnSpc>
                <a:spcPts val="6875"/>
              </a:lnSpc>
            </a:pPr>
            <a:r>
              <a:rPr lang="en-US" sz="5500" b="1" dirty="0">
                <a:solidFill>
                  <a:srgbClr val="FFFFFF"/>
                </a:solidFill>
                <a:latin typeface="Arimo Bold"/>
                <a:ea typeface="Arimo Bold"/>
                <a:cs typeface="Arimo Bold"/>
                <a:sym typeface="Arimo Bold"/>
              </a:rPr>
              <a:t>Tata Starbucks: A Case Study in </a:t>
            </a:r>
            <a:r>
              <a:rPr lang="en-US" sz="5500" b="1" dirty="0" err="1">
                <a:solidFill>
                  <a:srgbClr val="FFFFFF"/>
                </a:solidFill>
                <a:latin typeface="Arimo Bold"/>
                <a:ea typeface="Arimo Bold"/>
                <a:cs typeface="Arimo Bold"/>
                <a:sym typeface="Arimo Bold"/>
              </a:rPr>
              <a:t>Globalisation</a:t>
            </a:r>
            <a:endParaRPr lang="en-US" sz="5500" b="1" dirty="0">
              <a:solidFill>
                <a:srgbClr val="FFFFFF"/>
              </a:solidFill>
              <a:latin typeface="Arimo Bold"/>
              <a:ea typeface="Arimo Bold"/>
              <a:cs typeface="Arimo Bold"/>
              <a:sym typeface="Arimo Bold"/>
            </a:endParaRPr>
          </a:p>
        </p:txBody>
      </p:sp>
      <p:sp>
        <p:nvSpPr>
          <p:cNvPr id="6" name="TextBox 6"/>
          <p:cNvSpPr txBox="1"/>
          <p:nvPr/>
        </p:nvSpPr>
        <p:spPr>
          <a:xfrm>
            <a:off x="1047155" y="4198739"/>
            <a:ext cx="4129534" cy="478036"/>
          </a:xfrm>
          <a:prstGeom prst="rect">
            <a:avLst/>
          </a:prstGeom>
        </p:spPr>
        <p:txBody>
          <a:bodyPr lIns="0" tIns="0" rIns="0" bIns="0" rtlCol="0" anchor="t">
            <a:spAutoFit/>
          </a:bodyPr>
          <a:lstStyle/>
          <a:p>
            <a:pPr algn="l">
              <a:lnSpc>
                <a:spcPts val="3437"/>
              </a:lnSpc>
            </a:pPr>
            <a:r>
              <a:rPr lang="en-US" sz="2750" b="1">
                <a:solidFill>
                  <a:srgbClr val="FFFFFF"/>
                </a:solidFill>
                <a:latin typeface="Arimo Bold"/>
                <a:ea typeface="Arimo Bold"/>
                <a:cs typeface="Arimo Bold"/>
                <a:sym typeface="Arimo Bold"/>
              </a:rPr>
              <a:t>A Partnership of Strength</a:t>
            </a:r>
          </a:p>
        </p:txBody>
      </p:sp>
      <p:sp>
        <p:nvSpPr>
          <p:cNvPr id="7" name="TextBox 7"/>
          <p:cNvSpPr txBox="1"/>
          <p:nvPr/>
        </p:nvSpPr>
        <p:spPr>
          <a:xfrm>
            <a:off x="1047155" y="5048250"/>
            <a:ext cx="7731919" cy="296793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Tata Starbucks exemplifies the power of strategic alliances. Tata Group's deep understanding of the Indian market, coupled with Starbucks' global expertise, created a successful partnership. The venture thrived by adapting to local tastes and preferences, offering unique blends and beverages to resonate with Indian consumers.</a:t>
            </a:r>
          </a:p>
        </p:txBody>
      </p:sp>
      <p:sp>
        <p:nvSpPr>
          <p:cNvPr id="8" name="TextBox 8"/>
          <p:cNvSpPr txBox="1"/>
          <p:nvPr/>
        </p:nvSpPr>
        <p:spPr>
          <a:xfrm>
            <a:off x="9518451" y="3978771"/>
            <a:ext cx="5235625" cy="478036"/>
          </a:xfrm>
          <a:prstGeom prst="rect">
            <a:avLst/>
          </a:prstGeom>
        </p:spPr>
        <p:txBody>
          <a:bodyPr lIns="0" tIns="0" rIns="0" bIns="0" rtlCol="0" anchor="t">
            <a:spAutoFit/>
          </a:bodyPr>
          <a:lstStyle/>
          <a:p>
            <a:pPr algn="l">
              <a:lnSpc>
                <a:spcPts val="3437"/>
              </a:lnSpc>
            </a:pPr>
            <a:r>
              <a:rPr lang="en-US" sz="2750" b="1">
                <a:solidFill>
                  <a:srgbClr val="FFFFFF"/>
                </a:solidFill>
                <a:latin typeface="Arimo Bold"/>
                <a:ea typeface="Arimo Bold"/>
                <a:cs typeface="Arimo Bold"/>
                <a:sym typeface="Arimo Bold"/>
              </a:rPr>
              <a:t>Local Adaptation, Global Appeal</a:t>
            </a:r>
          </a:p>
        </p:txBody>
      </p:sp>
      <p:sp>
        <p:nvSpPr>
          <p:cNvPr id="9" name="TextBox 9"/>
          <p:cNvSpPr txBox="1"/>
          <p:nvPr/>
        </p:nvSpPr>
        <p:spPr>
          <a:xfrm>
            <a:off x="9527381" y="5048250"/>
            <a:ext cx="7731919" cy="296793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The success of Tata Starbucks lies in its ability to blend global appeal with local adaptation. The menu incorporates Indian flavors while staying true to Starbucks' brand identity. This approach has been instrumental in attracting a diverse customer base and establishing a strong presence in the Indian market.</a:t>
            </a:r>
          </a:p>
        </p:txBody>
      </p:sp>
    </p:spTree>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TextBox 5"/>
          <p:cNvSpPr txBox="1"/>
          <p:nvPr/>
        </p:nvSpPr>
        <p:spPr>
          <a:xfrm>
            <a:off x="820936" y="793700"/>
            <a:ext cx="11885860" cy="718542"/>
          </a:xfrm>
          <a:prstGeom prst="rect">
            <a:avLst/>
          </a:prstGeom>
        </p:spPr>
        <p:txBody>
          <a:bodyPr lIns="0" tIns="0" rIns="0" bIns="0" rtlCol="0" anchor="t">
            <a:spAutoFit/>
          </a:bodyPr>
          <a:lstStyle/>
          <a:p>
            <a:pPr algn="l">
              <a:lnSpc>
                <a:spcPts val="5374"/>
              </a:lnSpc>
            </a:pPr>
            <a:r>
              <a:rPr lang="en-US" sz="4312" b="1">
                <a:solidFill>
                  <a:srgbClr val="FFFFFF"/>
                </a:solidFill>
                <a:latin typeface="Arimo Bold"/>
                <a:ea typeface="Arimo Bold"/>
                <a:cs typeface="Arimo Bold"/>
                <a:sym typeface="Arimo Bold"/>
              </a:rPr>
              <a:t>Maruti Suzuki: A Success Story of Globalisation</a:t>
            </a:r>
          </a:p>
        </p:txBody>
      </p:sp>
      <p:sp>
        <p:nvSpPr>
          <p:cNvPr id="6" name="Freeform 6" descr="preencoded.png"/>
          <p:cNvSpPr/>
          <p:nvPr/>
        </p:nvSpPr>
        <p:spPr>
          <a:xfrm>
            <a:off x="3609082" y="1981349"/>
            <a:ext cx="2746474" cy="2455366"/>
          </a:xfrm>
          <a:custGeom>
            <a:avLst/>
            <a:gdLst/>
            <a:ahLst/>
            <a:cxnLst/>
            <a:rect l="l" t="t" r="r" b="b"/>
            <a:pathLst>
              <a:path w="2746474" h="2455366">
                <a:moveTo>
                  <a:pt x="0" y="0"/>
                </a:moveTo>
                <a:lnTo>
                  <a:pt x="2746474" y="0"/>
                </a:lnTo>
                <a:lnTo>
                  <a:pt x="2746474" y="2455366"/>
                </a:lnTo>
                <a:lnTo>
                  <a:pt x="0" y="2455366"/>
                </a:lnTo>
                <a:lnTo>
                  <a:pt x="0" y="0"/>
                </a:lnTo>
                <a:close/>
              </a:path>
            </a:pathLst>
          </a:custGeom>
          <a:blipFill>
            <a:blip r:embed="rId3"/>
            <a:stretch>
              <a:fillRect t="-102" b="-102"/>
            </a:stretch>
          </a:blipFill>
        </p:spPr>
      </p:sp>
      <p:sp>
        <p:nvSpPr>
          <p:cNvPr id="7" name="TextBox 7"/>
          <p:cNvSpPr txBox="1"/>
          <p:nvPr/>
        </p:nvSpPr>
        <p:spPr>
          <a:xfrm>
            <a:off x="4894212" y="3202781"/>
            <a:ext cx="175915" cy="573881"/>
          </a:xfrm>
          <a:prstGeom prst="rect">
            <a:avLst/>
          </a:prstGeom>
        </p:spPr>
        <p:txBody>
          <a:bodyPr lIns="0" tIns="0" rIns="0" bIns="0" rtlCol="0" anchor="t">
            <a:spAutoFit/>
          </a:bodyPr>
          <a:lstStyle/>
          <a:p>
            <a:pPr algn="ctr">
              <a:lnSpc>
                <a:spcPts val="3687"/>
              </a:lnSpc>
            </a:pPr>
            <a:r>
              <a:rPr lang="en-US" sz="2249" b="1">
                <a:solidFill>
                  <a:srgbClr val="FFFFFF"/>
                </a:solidFill>
                <a:latin typeface="Arimo Bold"/>
                <a:ea typeface="Arimo Bold"/>
                <a:cs typeface="Arimo Bold"/>
                <a:sym typeface="Arimo Bold"/>
              </a:rPr>
              <a:t>1</a:t>
            </a:r>
          </a:p>
        </p:txBody>
      </p:sp>
      <p:sp>
        <p:nvSpPr>
          <p:cNvPr id="8" name="TextBox 8"/>
          <p:cNvSpPr txBox="1"/>
          <p:nvPr/>
        </p:nvSpPr>
        <p:spPr>
          <a:xfrm>
            <a:off x="6590110" y="2384375"/>
            <a:ext cx="5321201" cy="334963"/>
          </a:xfrm>
          <a:prstGeom prst="rect">
            <a:avLst/>
          </a:prstGeom>
        </p:spPr>
        <p:txBody>
          <a:bodyPr lIns="0" tIns="0" rIns="0" bIns="0" rtlCol="0" anchor="t">
            <a:spAutoFit/>
          </a:bodyPr>
          <a:lstStyle/>
          <a:p>
            <a:pPr algn="l">
              <a:lnSpc>
                <a:spcPts val="2687"/>
              </a:lnSpc>
            </a:pPr>
            <a:r>
              <a:rPr lang="en-US" sz="2125" b="1">
                <a:solidFill>
                  <a:srgbClr val="FFFFFF"/>
                </a:solidFill>
                <a:latin typeface="Arimo Bold"/>
                <a:ea typeface="Arimo Bold"/>
                <a:cs typeface="Arimo Bold"/>
                <a:sym typeface="Arimo Bold"/>
              </a:rPr>
              <a:t>Global Technology &amp; Local Expertise</a:t>
            </a:r>
          </a:p>
        </p:txBody>
      </p:sp>
      <p:sp>
        <p:nvSpPr>
          <p:cNvPr id="9" name="TextBox 9"/>
          <p:cNvSpPr txBox="1"/>
          <p:nvPr/>
        </p:nvSpPr>
        <p:spPr>
          <a:xfrm>
            <a:off x="6590110" y="2822227"/>
            <a:ext cx="10642401" cy="1192262"/>
          </a:xfrm>
          <a:prstGeom prst="rect">
            <a:avLst/>
          </a:prstGeom>
        </p:spPr>
        <p:txBody>
          <a:bodyPr lIns="0" tIns="0" rIns="0" bIns="0" rtlCol="0" anchor="t">
            <a:spAutoFit/>
          </a:bodyPr>
          <a:lstStyle/>
          <a:p>
            <a:pPr algn="l">
              <a:lnSpc>
                <a:spcPts val="2937"/>
              </a:lnSpc>
            </a:pPr>
            <a:r>
              <a:rPr lang="en-US" sz="1812">
                <a:solidFill>
                  <a:srgbClr val="FFFFFF"/>
                </a:solidFill>
                <a:latin typeface="PT Sans"/>
                <a:ea typeface="PT Sans"/>
                <a:cs typeface="PT Sans"/>
                <a:sym typeface="PT Sans"/>
              </a:rPr>
              <a:t>Maruti Suzuki's success lies in its strategic partnership with Suzuki, leveraging global automotive technology and local manufacturing expertise. They adapted models to suit Indian roads and driving conditions, resulting in a wide range of affordable and reliable cars for the Indian market.</a:t>
            </a:r>
          </a:p>
        </p:txBody>
      </p:sp>
      <p:grpSp>
        <p:nvGrpSpPr>
          <p:cNvPr id="10" name="Group 10"/>
          <p:cNvGrpSpPr/>
          <p:nvPr/>
        </p:nvGrpSpPr>
        <p:grpSpPr>
          <a:xfrm>
            <a:off x="6414195" y="4454129"/>
            <a:ext cx="10994231" cy="14288"/>
            <a:chOff x="0" y="0"/>
            <a:chExt cx="14658975" cy="19050"/>
          </a:xfrm>
        </p:grpSpPr>
        <p:sp>
          <p:nvSpPr>
            <p:cNvPr id="11" name="Freeform 11"/>
            <p:cNvSpPr/>
            <p:nvPr/>
          </p:nvSpPr>
          <p:spPr>
            <a:xfrm>
              <a:off x="0" y="0"/>
              <a:ext cx="14658975" cy="19050"/>
            </a:xfrm>
            <a:custGeom>
              <a:avLst/>
              <a:gdLst/>
              <a:ahLst/>
              <a:cxnLst/>
              <a:rect l="l" t="t" r="r" b="b"/>
              <a:pathLst>
                <a:path w="14658975" h="19050">
                  <a:moveTo>
                    <a:pt x="0" y="9525"/>
                  </a:moveTo>
                  <a:cubicBezTo>
                    <a:pt x="0" y="4318"/>
                    <a:pt x="4318" y="0"/>
                    <a:pt x="9525" y="0"/>
                  </a:cubicBezTo>
                  <a:lnTo>
                    <a:pt x="14649450" y="0"/>
                  </a:lnTo>
                  <a:cubicBezTo>
                    <a:pt x="14654657" y="0"/>
                    <a:pt x="14658975" y="4318"/>
                    <a:pt x="14658975" y="9525"/>
                  </a:cubicBezTo>
                  <a:cubicBezTo>
                    <a:pt x="14658975" y="14732"/>
                    <a:pt x="14654657" y="19050"/>
                    <a:pt x="14649450" y="19050"/>
                  </a:cubicBezTo>
                  <a:lnTo>
                    <a:pt x="9525" y="19050"/>
                  </a:lnTo>
                  <a:cubicBezTo>
                    <a:pt x="4318" y="19050"/>
                    <a:pt x="0" y="14732"/>
                    <a:pt x="0" y="9525"/>
                  </a:cubicBezTo>
                  <a:close/>
                </a:path>
              </a:pathLst>
            </a:custGeom>
            <a:solidFill>
              <a:srgbClr val="F2B42D"/>
            </a:solidFill>
          </p:spPr>
        </p:sp>
      </p:grpSp>
      <p:sp>
        <p:nvSpPr>
          <p:cNvPr id="12" name="Freeform 12" descr="preencoded.png"/>
          <p:cNvSpPr/>
          <p:nvPr/>
        </p:nvSpPr>
        <p:spPr>
          <a:xfrm>
            <a:off x="2235845" y="4495354"/>
            <a:ext cx="5493098" cy="2455366"/>
          </a:xfrm>
          <a:custGeom>
            <a:avLst/>
            <a:gdLst/>
            <a:ahLst/>
            <a:cxnLst/>
            <a:rect l="l" t="t" r="r" b="b"/>
            <a:pathLst>
              <a:path w="5493098" h="2455366">
                <a:moveTo>
                  <a:pt x="0" y="0"/>
                </a:moveTo>
                <a:lnTo>
                  <a:pt x="5493097" y="0"/>
                </a:lnTo>
                <a:lnTo>
                  <a:pt x="5493097" y="2455366"/>
                </a:lnTo>
                <a:lnTo>
                  <a:pt x="0" y="2455366"/>
                </a:lnTo>
                <a:lnTo>
                  <a:pt x="0" y="0"/>
                </a:lnTo>
                <a:close/>
              </a:path>
            </a:pathLst>
          </a:custGeom>
          <a:blipFill>
            <a:blip r:embed="rId4"/>
            <a:stretch>
              <a:fillRect t="-16" b="-16"/>
            </a:stretch>
          </a:blipFill>
        </p:spPr>
      </p:sp>
      <p:sp>
        <p:nvSpPr>
          <p:cNvPr id="13" name="TextBox 13"/>
          <p:cNvSpPr txBox="1"/>
          <p:nvPr/>
        </p:nvSpPr>
        <p:spPr>
          <a:xfrm>
            <a:off x="4894361" y="5383709"/>
            <a:ext cx="175915" cy="573881"/>
          </a:xfrm>
          <a:prstGeom prst="rect">
            <a:avLst/>
          </a:prstGeom>
        </p:spPr>
        <p:txBody>
          <a:bodyPr lIns="0" tIns="0" rIns="0" bIns="0" rtlCol="0" anchor="t">
            <a:spAutoFit/>
          </a:bodyPr>
          <a:lstStyle/>
          <a:p>
            <a:pPr algn="ctr">
              <a:lnSpc>
                <a:spcPts val="3687"/>
              </a:lnSpc>
            </a:pPr>
            <a:r>
              <a:rPr lang="en-US" sz="2249" b="1">
                <a:solidFill>
                  <a:srgbClr val="FFFFFF"/>
                </a:solidFill>
                <a:latin typeface="Arimo Bold"/>
                <a:ea typeface="Arimo Bold"/>
                <a:cs typeface="Arimo Bold"/>
                <a:sym typeface="Arimo Bold"/>
              </a:rPr>
              <a:t>2</a:t>
            </a:r>
          </a:p>
        </p:txBody>
      </p:sp>
      <p:sp>
        <p:nvSpPr>
          <p:cNvPr id="14" name="TextBox 14"/>
          <p:cNvSpPr txBox="1"/>
          <p:nvPr/>
        </p:nvSpPr>
        <p:spPr>
          <a:xfrm>
            <a:off x="7963495" y="4898380"/>
            <a:ext cx="3244900" cy="334963"/>
          </a:xfrm>
          <a:prstGeom prst="rect">
            <a:avLst/>
          </a:prstGeom>
        </p:spPr>
        <p:txBody>
          <a:bodyPr lIns="0" tIns="0" rIns="0" bIns="0" rtlCol="0" anchor="t">
            <a:spAutoFit/>
          </a:bodyPr>
          <a:lstStyle/>
          <a:p>
            <a:pPr algn="l">
              <a:lnSpc>
                <a:spcPts val="2687"/>
              </a:lnSpc>
            </a:pPr>
            <a:r>
              <a:rPr lang="en-US" sz="2125" b="1">
                <a:solidFill>
                  <a:srgbClr val="FFFFFF"/>
                </a:solidFill>
                <a:latin typeface="Arimo Bold"/>
                <a:ea typeface="Arimo Bold"/>
                <a:cs typeface="Arimo Bold"/>
                <a:sym typeface="Arimo Bold"/>
              </a:rPr>
              <a:t>Strong Local Presence</a:t>
            </a:r>
          </a:p>
        </p:txBody>
      </p:sp>
      <p:sp>
        <p:nvSpPr>
          <p:cNvPr id="15" name="TextBox 15"/>
          <p:cNvSpPr txBox="1"/>
          <p:nvPr/>
        </p:nvSpPr>
        <p:spPr>
          <a:xfrm>
            <a:off x="7963495" y="5336233"/>
            <a:ext cx="9269016" cy="1192262"/>
          </a:xfrm>
          <a:prstGeom prst="rect">
            <a:avLst/>
          </a:prstGeom>
        </p:spPr>
        <p:txBody>
          <a:bodyPr lIns="0" tIns="0" rIns="0" bIns="0" rtlCol="0" anchor="t">
            <a:spAutoFit/>
          </a:bodyPr>
          <a:lstStyle/>
          <a:p>
            <a:pPr algn="l">
              <a:lnSpc>
                <a:spcPts val="2937"/>
              </a:lnSpc>
            </a:pPr>
            <a:r>
              <a:rPr lang="en-US" sz="1812">
                <a:solidFill>
                  <a:srgbClr val="FFFFFF"/>
                </a:solidFill>
                <a:latin typeface="PT Sans"/>
                <a:ea typeface="PT Sans"/>
                <a:cs typeface="PT Sans"/>
                <a:sym typeface="PT Sans"/>
              </a:rPr>
              <a:t>Maruti Suzuki has established a strong local presence, creating a vast network of dealerships and service centers across India. This commitment to customer service and accessibility has contributed to their dominance in the Indian automobile market.</a:t>
            </a:r>
          </a:p>
        </p:txBody>
      </p:sp>
      <p:grpSp>
        <p:nvGrpSpPr>
          <p:cNvPr id="16" name="Group 16"/>
          <p:cNvGrpSpPr/>
          <p:nvPr/>
        </p:nvGrpSpPr>
        <p:grpSpPr>
          <a:xfrm>
            <a:off x="7787580" y="6968132"/>
            <a:ext cx="9620845" cy="14288"/>
            <a:chOff x="0" y="0"/>
            <a:chExt cx="12827793" cy="19050"/>
          </a:xfrm>
        </p:grpSpPr>
        <p:sp>
          <p:nvSpPr>
            <p:cNvPr id="17" name="Freeform 17"/>
            <p:cNvSpPr/>
            <p:nvPr/>
          </p:nvSpPr>
          <p:spPr>
            <a:xfrm>
              <a:off x="0" y="0"/>
              <a:ext cx="12827762" cy="19050"/>
            </a:xfrm>
            <a:custGeom>
              <a:avLst/>
              <a:gdLst/>
              <a:ahLst/>
              <a:cxnLst/>
              <a:rect l="l" t="t" r="r" b="b"/>
              <a:pathLst>
                <a:path w="12827762" h="19050">
                  <a:moveTo>
                    <a:pt x="0" y="9525"/>
                  </a:moveTo>
                  <a:cubicBezTo>
                    <a:pt x="0" y="4318"/>
                    <a:pt x="4318" y="0"/>
                    <a:pt x="9525" y="0"/>
                  </a:cubicBezTo>
                  <a:lnTo>
                    <a:pt x="12818237" y="0"/>
                  </a:lnTo>
                  <a:cubicBezTo>
                    <a:pt x="12823444" y="0"/>
                    <a:pt x="12827762" y="4318"/>
                    <a:pt x="12827762" y="9525"/>
                  </a:cubicBezTo>
                  <a:cubicBezTo>
                    <a:pt x="12827762" y="14732"/>
                    <a:pt x="12823444" y="19050"/>
                    <a:pt x="12818237" y="19050"/>
                  </a:cubicBezTo>
                  <a:lnTo>
                    <a:pt x="9525" y="19050"/>
                  </a:lnTo>
                  <a:cubicBezTo>
                    <a:pt x="4318" y="19050"/>
                    <a:pt x="0" y="14732"/>
                    <a:pt x="0" y="9525"/>
                  </a:cubicBezTo>
                  <a:close/>
                </a:path>
              </a:pathLst>
            </a:custGeom>
            <a:solidFill>
              <a:srgbClr val="D7425E"/>
            </a:solidFill>
          </p:spPr>
        </p:sp>
      </p:grpSp>
      <p:sp>
        <p:nvSpPr>
          <p:cNvPr id="18" name="Freeform 18" descr="preencoded.png"/>
          <p:cNvSpPr/>
          <p:nvPr/>
        </p:nvSpPr>
        <p:spPr>
          <a:xfrm>
            <a:off x="862459" y="7009359"/>
            <a:ext cx="8239720" cy="2455366"/>
          </a:xfrm>
          <a:custGeom>
            <a:avLst/>
            <a:gdLst/>
            <a:ahLst/>
            <a:cxnLst/>
            <a:rect l="l" t="t" r="r" b="b"/>
            <a:pathLst>
              <a:path w="8239720" h="2455366">
                <a:moveTo>
                  <a:pt x="0" y="0"/>
                </a:moveTo>
                <a:lnTo>
                  <a:pt x="8239720" y="0"/>
                </a:lnTo>
                <a:lnTo>
                  <a:pt x="8239720" y="2455366"/>
                </a:lnTo>
                <a:lnTo>
                  <a:pt x="0" y="2455366"/>
                </a:lnTo>
                <a:lnTo>
                  <a:pt x="0" y="0"/>
                </a:lnTo>
                <a:close/>
              </a:path>
            </a:pathLst>
          </a:custGeom>
          <a:blipFill>
            <a:blip r:embed="rId5"/>
            <a:stretch>
              <a:fillRect t="-46" b="-46"/>
            </a:stretch>
          </a:blipFill>
        </p:spPr>
      </p:sp>
      <p:sp>
        <p:nvSpPr>
          <p:cNvPr id="19" name="TextBox 19"/>
          <p:cNvSpPr txBox="1"/>
          <p:nvPr/>
        </p:nvSpPr>
        <p:spPr>
          <a:xfrm>
            <a:off x="4894212" y="7897714"/>
            <a:ext cx="175915" cy="573881"/>
          </a:xfrm>
          <a:prstGeom prst="rect">
            <a:avLst/>
          </a:prstGeom>
        </p:spPr>
        <p:txBody>
          <a:bodyPr lIns="0" tIns="0" rIns="0" bIns="0" rtlCol="0" anchor="t">
            <a:spAutoFit/>
          </a:bodyPr>
          <a:lstStyle/>
          <a:p>
            <a:pPr algn="ctr">
              <a:lnSpc>
                <a:spcPts val="3687"/>
              </a:lnSpc>
            </a:pPr>
            <a:r>
              <a:rPr lang="en-US" sz="2249" b="1">
                <a:solidFill>
                  <a:srgbClr val="FFFFFF"/>
                </a:solidFill>
                <a:latin typeface="Arimo Bold"/>
                <a:ea typeface="Arimo Bold"/>
                <a:cs typeface="Arimo Bold"/>
                <a:sym typeface="Arimo Bold"/>
              </a:rPr>
              <a:t>3</a:t>
            </a:r>
          </a:p>
        </p:txBody>
      </p:sp>
      <p:sp>
        <p:nvSpPr>
          <p:cNvPr id="20" name="TextBox 20"/>
          <p:cNvSpPr txBox="1"/>
          <p:nvPr/>
        </p:nvSpPr>
        <p:spPr>
          <a:xfrm>
            <a:off x="9336732" y="7224861"/>
            <a:ext cx="2759571" cy="363885"/>
          </a:xfrm>
          <a:prstGeom prst="rect">
            <a:avLst/>
          </a:prstGeom>
        </p:spPr>
        <p:txBody>
          <a:bodyPr lIns="0" tIns="0" rIns="0" bIns="0" rtlCol="0" anchor="t">
            <a:spAutoFit/>
          </a:bodyPr>
          <a:lstStyle/>
          <a:p>
            <a:pPr algn="l">
              <a:lnSpc>
                <a:spcPts val="2687"/>
              </a:lnSpc>
            </a:pPr>
            <a:r>
              <a:rPr lang="en-US" sz="2125" b="1">
                <a:solidFill>
                  <a:srgbClr val="FFFFFF"/>
                </a:solidFill>
                <a:latin typeface="Arimo Bold"/>
                <a:ea typeface="Arimo Bold"/>
                <a:cs typeface="Arimo Bold"/>
                <a:sym typeface="Arimo Bold"/>
              </a:rPr>
              <a:t>Market Leadership</a:t>
            </a:r>
          </a:p>
        </p:txBody>
      </p:sp>
      <p:sp>
        <p:nvSpPr>
          <p:cNvPr id="21" name="TextBox 21"/>
          <p:cNvSpPr txBox="1"/>
          <p:nvPr/>
        </p:nvSpPr>
        <p:spPr>
          <a:xfrm>
            <a:off x="9336732" y="7662714"/>
            <a:ext cx="7895779" cy="1567457"/>
          </a:xfrm>
          <a:prstGeom prst="rect">
            <a:avLst/>
          </a:prstGeom>
        </p:spPr>
        <p:txBody>
          <a:bodyPr lIns="0" tIns="0" rIns="0" bIns="0" rtlCol="0" anchor="t">
            <a:spAutoFit/>
          </a:bodyPr>
          <a:lstStyle/>
          <a:p>
            <a:pPr algn="l">
              <a:lnSpc>
                <a:spcPts val="2937"/>
              </a:lnSpc>
            </a:pPr>
            <a:r>
              <a:rPr lang="en-US" sz="1812">
                <a:solidFill>
                  <a:srgbClr val="FFFFFF"/>
                </a:solidFill>
                <a:latin typeface="PT Sans"/>
                <a:ea typeface="PT Sans"/>
                <a:cs typeface="PT Sans"/>
                <a:sym typeface="PT Sans"/>
              </a:rPr>
              <a:t>Maruti Suzuki has consistently held a dominant position in the Indian automobile market, attributed to their focus on customer needs, value for money, and efficient production processes. This success story demonstrates the power of strategic global partnerships and local adaptation.</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11623823" y="0"/>
            <a:ext cx="6664177" cy="10287000"/>
          </a:xfrm>
          <a:custGeom>
            <a:avLst/>
            <a:gdLst/>
            <a:ahLst/>
            <a:cxnLst/>
            <a:rect l="l" t="t" r="r" b="b"/>
            <a:pathLst>
              <a:path w="6664177" h="10287000">
                <a:moveTo>
                  <a:pt x="0" y="0"/>
                </a:moveTo>
                <a:lnTo>
                  <a:pt x="6664177" y="0"/>
                </a:lnTo>
                <a:lnTo>
                  <a:pt x="6664177" y="10287000"/>
                </a:lnTo>
                <a:lnTo>
                  <a:pt x="0" y="10287000"/>
                </a:lnTo>
                <a:lnTo>
                  <a:pt x="0" y="0"/>
                </a:lnTo>
                <a:close/>
              </a:path>
            </a:pathLst>
          </a:custGeom>
          <a:blipFill>
            <a:blip r:embed="rId3"/>
            <a:stretch>
              <a:fillRect l="-11866" r="-6447" b="-14970"/>
            </a:stretch>
          </a:blipFill>
        </p:spPr>
      </p:sp>
      <p:sp>
        <p:nvSpPr>
          <p:cNvPr id="6" name="TextBox 6"/>
          <p:cNvSpPr txBox="1"/>
          <p:nvPr/>
        </p:nvSpPr>
        <p:spPr>
          <a:xfrm>
            <a:off x="1047155" y="3263056"/>
            <a:ext cx="7040612" cy="850900"/>
          </a:xfrm>
          <a:prstGeom prst="rect">
            <a:avLst/>
          </a:prstGeom>
        </p:spPr>
        <p:txBody>
          <a:bodyPr lIns="0" tIns="0" rIns="0" bIns="0" rtlCol="0" anchor="t">
            <a:spAutoFit/>
          </a:bodyPr>
          <a:lstStyle/>
          <a:p>
            <a:pPr algn="l">
              <a:lnSpc>
                <a:spcPts val="6875"/>
              </a:lnSpc>
            </a:pPr>
            <a:r>
              <a:rPr lang="en-US" sz="5500">
                <a:solidFill>
                  <a:srgbClr val="FFFFFF"/>
                </a:solidFill>
                <a:latin typeface="Abril Fatface"/>
                <a:ea typeface="Abril Fatface"/>
                <a:cs typeface="Abril Fatface"/>
                <a:sym typeface="Abril Fatface"/>
              </a:rPr>
              <a:t>Conclusion</a:t>
            </a:r>
          </a:p>
        </p:txBody>
      </p:sp>
      <p:sp>
        <p:nvSpPr>
          <p:cNvPr id="7" name="TextBox 7"/>
          <p:cNvSpPr txBox="1"/>
          <p:nvPr/>
        </p:nvSpPr>
        <p:spPr>
          <a:xfrm>
            <a:off x="1047155" y="4515594"/>
            <a:ext cx="9335691" cy="248915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Globalisation has brought both opportunities and challenges to India. The country has successfully leveraged globalisation to fuel economic growth, technological advancements, and social progress. By addressing the challenges, India can navigate the complexities of globalisation and continue its journey towards sustainable and inclusive development.</a:t>
            </a:r>
          </a:p>
        </p:txBody>
      </p:sp>
      <p:sp>
        <p:nvSpPr>
          <p:cNvPr id="8" name="AutoShape 2" descr="globalisation: Deglobalization: Th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729861" y="1708079"/>
            <a:ext cx="10279060" cy="687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8306878" y="4625178"/>
            <a:ext cx="8532096" cy="1036644"/>
          </a:xfrm>
          <a:prstGeom prst="rect">
            <a:avLst/>
          </a:prstGeom>
        </p:spPr>
        <p:txBody>
          <a:bodyPr lIns="0" tIns="0" rIns="0" bIns="0" rtlCol="0" anchor="t">
            <a:spAutoFit/>
          </a:bodyPr>
          <a:lstStyle/>
          <a:p>
            <a:pPr algn="ctr">
              <a:lnSpc>
                <a:spcPts val="8331"/>
              </a:lnSpc>
            </a:pPr>
            <a:r>
              <a:rPr lang="en-US" sz="6665" dirty="0">
                <a:solidFill>
                  <a:srgbClr val="FFFFFF"/>
                </a:solidFill>
                <a:latin typeface="Abril Fatface"/>
                <a:ea typeface="Abril Fatface"/>
                <a:cs typeface="Abril Fatface"/>
                <a:sym typeface="Abril Fatface"/>
              </a:rPr>
              <a:t>Thank You!!</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p:cNvSpPr/>
          <p:nvPr/>
        </p:nvSpPr>
        <p:spPr>
          <a:xfrm>
            <a:off x="0" y="0"/>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3">
              <a:alphaModFix amt="31999"/>
            </a:blip>
            <a:stretch>
              <a:fillRect/>
            </a:stretch>
          </a:blipFill>
        </p:spPr>
      </p:sp>
      <p:sp>
        <p:nvSpPr>
          <p:cNvPr id="6" name="TextBox 6"/>
          <p:cNvSpPr txBox="1"/>
          <p:nvPr/>
        </p:nvSpPr>
        <p:spPr>
          <a:xfrm>
            <a:off x="4556968" y="2171721"/>
            <a:ext cx="9174064" cy="1717675"/>
          </a:xfrm>
          <a:prstGeom prst="rect">
            <a:avLst/>
          </a:prstGeom>
        </p:spPr>
        <p:txBody>
          <a:bodyPr lIns="0" tIns="0" rIns="0" bIns="0" rtlCol="0" anchor="t">
            <a:spAutoFit/>
          </a:bodyPr>
          <a:lstStyle/>
          <a:p>
            <a:pPr algn="ctr">
              <a:lnSpc>
                <a:spcPts val="6875"/>
              </a:lnSpc>
            </a:pPr>
            <a:r>
              <a:rPr lang="en-US" sz="5500">
                <a:solidFill>
                  <a:srgbClr val="FFFFFF"/>
                </a:solidFill>
                <a:latin typeface="Abril Fatface"/>
                <a:ea typeface="Abril Fatface"/>
                <a:cs typeface="Abril Fatface"/>
                <a:sym typeface="Abril Fatface"/>
              </a:rPr>
              <a:t>Introduction to Globalisation</a:t>
            </a:r>
          </a:p>
        </p:txBody>
      </p:sp>
      <p:sp>
        <p:nvSpPr>
          <p:cNvPr id="7" name="TextBox 7"/>
          <p:cNvSpPr txBox="1"/>
          <p:nvPr/>
        </p:nvSpPr>
        <p:spPr>
          <a:xfrm>
            <a:off x="1412081" y="5038725"/>
            <a:ext cx="7731919" cy="2027641"/>
          </a:xfrm>
          <a:prstGeom prst="rect">
            <a:avLst/>
          </a:prstGeom>
        </p:spPr>
        <p:txBody>
          <a:bodyPr lIns="0" tIns="0" rIns="0" bIns="0" rtlCol="0" anchor="t">
            <a:spAutoFit/>
          </a:bodyPr>
          <a:lstStyle/>
          <a:p>
            <a:pPr algn="ctr">
              <a:lnSpc>
                <a:spcPts val="4074"/>
              </a:lnSpc>
            </a:pPr>
            <a:r>
              <a:rPr lang="en-US" sz="2512" dirty="0" err="1">
                <a:solidFill>
                  <a:srgbClr val="FFFFFF"/>
                </a:solidFill>
                <a:latin typeface="PT Sans"/>
                <a:ea typeface="PT Sans"/>
                <a:cs typeface="PT Sans"/>
                <a:sym typeface="PT Sans"/>
              </a:rPr>
              <a:t>Globalisation</a:t>
            </a:r>
            <a:r>
              <a:rPr lang="en-US" sz="2512" dirty="0">
                <a:solidFill>
                  <a:srgbClr val="FFFFFF"/>
                </a:solidFill>
                <a:latin typeface="PT Sans"/>
                <a:ea typeface="PT Sans"/>
                <a:cs typeface="PT Sans"/>
                <a:sym typeface="PT Sans"/>
              </a:rPr>
              <a:t> refers to the interconnectedness and interdependence of nations on a global scale. This interconnectedness is driven by factors like trade, technology, and cultural exchange.</a:t>
            </a:r>
          </a:p>
        </p:txBody>
      </p:sp>
      <p:sp>
        <p:nvSpPr>
          <p:cNvPr id="8" name="TextBox 8"/>
          <p:cNvSpPr txBox="1"/>
          <p:nvPr/>
        </p:nvSpPr>
        <p:spPr>
          <a:xfrm>
            <a:off x="9695380" y="5038725"/>
            <a:ext cx="6872552" cy="2027641"/>
          </a:xfrm>
          <a:prstGeom prst="rect">
            <a:avLst/>
          </a:prstGeom>
        </p:spPr>
        <p:txBody>
          <a:bodyPr lIns="0" tIns="0" rIns="0" bIns="0" rtlCol="0" anchor="t">
            <a:spAutoFit/>
          </a:bodyPr>
          <a:lstStyle/>
          <a:p>
            <a:pPr algn="ctr">
              <a:lnSpc>
                <a:spcPts val="4074"/>
              </a:lnSpc>
            </a:pPr>
            <a:r>
              <a:rPr lang="en-US" sz="2512" dirty="0">
                <a:solidFill>
                  <a:srgbClr val="FFFFFF"/>
                </a:solidFill>
                <a:latin typeface="PT Sans"/>
                <a:ea typeface="PT Sans"/>
                <a:cs typeface="PT Sans"/>
                <a:sym typeface="PT Sans"/>
              </a:rPr>
              <a:t>In the context of India, </a:t>
            </a:r>
            <a:r>
              <a:rPr lang="en-US" sz="2512" dirty="0" err="1">
                <a:solidFill>
                  <a:srgbClr val="FFFFFF"/>
                </a:solidFill>
                <a:latin typeface="PT Sans"/>
                <a:ea typeface="PT Sans"/>
                <a:cs typeface="PT Sans"/>
                <a:sym typeface="PT Sans"/>
              </a:rPr>
              <a:t>globalisation</a:t>
            </a:r>
            <a:r>
              <a:rPr lang="en-US" sz="2512" dirty="0">
                <a:solidFill>
                  <a:srgbClr val="FFFFFF"/>
                </a:solidFill>
                <a:latin typeface="PT Sans"/>
                <a:ea typeface="PT Sans"/>
                <a:cs typeface="PT Sans"/>
                <a:sym typeface="PT Sans"/>
              </a:rPr>
              <a:t> has been marked by its gradual integration into the global economy, leading to significant economic growth and social transformation.</a:t>
            </a:r>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4" name="TextBox 4"/>
          <p:cNvSpPr txBox="1"/>
          <p:nvPr/>
        </p:nvSpPr>
        <p:spPr>
          <a:xfrm>
            <a:off x="7905155" y="899666"/>
            <a:ext cx="7752755" cy="850900"/>
          </a:xfrm>
          <a:prstGeom prst="rect">
            <a:avLst/>
          </a:prstGeom>
        </p:spPr>
        <p:txBody>
          <a:bodyPr lIns="0" tIns="0" rIns="0" bIns="0" rtlCol="0" anchor="t">
            <a:spAutoFit/>
          </a:bodyPr>
          <a:lstStyle/>
          <a:p>
            <a:pPr algn="l">
              <a:lnSpc>
                <a:spcPts val="6875"/>
              </a:lnSpc>
            </a:pPr>
            <a:r>
              <a:rPr lang="en-US" sz="5500">
                <a:solidFill>
                  <a:srgbClr val="FFFFFF"/>
                </a:solidFill>
                <a:latin typeface="Abril Fatface"/>
                <a:ea typeface="Abril Fatface"/>
                <a:cs typeface="Abril Fatface"/>
                <a:sym typeface="Abril Fatface"/>
              </a:rPr>
              <a:t>Process of Globalisation</a:t>
            </a:r>
          </a:p>
        </p:txBody>
      </p:sp>
      <p:grpSp>
        <p:nvGrpSpPr>
          <p:cNvPr id="5" name="Group 5"/>
          <p:cNvGrpSpPr/>
          <p:nvPr/>
        </p:nvGrpSpPr>
        <p:grpSpPr>
          <a:xfrm>
            <a:off x="8550906" y="2247454"/>
            <a:ext cx="47625" cy="7120830"/>
            <a:chOff x="0" y="0"/>
            <a:chExt cx="63500" cy="9494440"/>
          </a:xfrm>
        </p:grpSpPr>
        <p:sp>
          <p:nvSpPr>
            <p:cNvPr id="6" name="Freeform 6"/>
            <p:cNvSpPr/>
            <p:nvPr/>
          </p:nvSpPr>
          <p:spPr>
            <a:xfrm>
              <a:off x="0" y="0"/>
              <a:ext cx="63500" cy="9494393"/>
            </a:xfrm>
            <a:custGeom>
              <a:avLst/>
              <a:gdLst/>
              <a:ahLst/>
              <a:cxnLst/>
              <a:rect l="l" t="t" r="r" b="b"/>
              <a:pathLst>
                <a:path w="63500" h="9494393">
                  <a:moveTo>
                    <a:pt x="0" y="25400"/>
                  </a:moveTo>
                  <a:cubicBezTo>
                    <a:pt x="0" y="11430"/>
                    <a:pt x="14288" y="0"/>
                    <a:pt x="31750" y="0"/>
                  </a:cubicBezTo>
                  <a:cubicBezTo>
                    <a:pt x="49213" y="0"/>
                    <a:pt x="63500" y="11430"/>
                    <a:pt x="63500" y="25400"/>
                  </a:cubicBezTo>
                  <a:lnTo>
                    <a:pt x="63500" y="9468993"/>
                  </a:lnTo>
                  <a:cubicBezTo>
                    <a:pt x="63500" y="9482963"/>
                    <a:pt x="49213" y="9494393"/>
                    <a:pt x="31750" y="9494393"/>
                  </a:cubicBezTo>
                  <a:cubicBezTo>
                    <a:pt x="14288" y="9494393"/>
                    <a:pt x="0" y="9482963"/>
                    <a:pt x="0" y="9468993"/>
                  </a:cubicBezTo>
                  <a:close/>
                </a:path>
              </a:pathLst>
            </a:custGeom>
            <a:solidFill>
              <a:srgbClr val="FFFFFF">
                <a:alpha val="23922"/>
              </a:srgbClr>
            </a:solidFill>
          </p:spPr>
        </p:sp>
      </p:grpSp>
      <p:grpSp>
        <p:nvGrpSpPr>
          <p:cNvPr id="7" name="Group 7"/>
          <p:cNvGrpSpPr/>
          <p:nvPr/>
        </p:nvGrpSpPr>
        <p:grpSpPr>
          <a:xfrm>
            <a:off x="8652346" y="2901404"/>
            <a:ext cx="1047155" cy="38100"/>
            <a:chOff x="0" y="0"/>
            <a:chExt cx="1396207" cy="50800"/>
          </a:xfrm>
        </p:grpSpPr>
        <p:sp>
          <p:nvSpPr>
            <p:cNvPr id="8" name="Freeform 8"/>
            <p:cNvSpPr/>
            <p:nvPr/>
          </p:nvSpPr>
          <p:spPr>
            <a:xfrm>
              <a:off x="0" y="0"/>
              <a:ext cx="1396238" cy="50800"/>
            </a:xfrm>
            <a:custGeom>
              <a:avLst/>
              <a:gdLst/>
              <a:ahLst/>
              <a:cxnLst/>
              <a:rect l="l" t="t" r="r" b="b"/>
              <a:pathLst>
                <a:path w="1396238" h="50800">
                  <a:moveTo>
                    <a:pt x="0" y="25400"/>
                  </a:moveTo>
                  <a:cubicBezTo>
                    <a:pt x="0" y="11430"/>
                    <a:pt x="11430" y="0"/>
                    <a:pt x="25400" y="0"/>
                  </a:cubicBezTo>
                  <a:lnTo>
                    <a:pt x="1370838" y="0"/>
                  </a:lnTo>
                  <a:cubicBezTo>
                    <a:pt x="1384808" y="0"/>
                    <a:pt x="1396238" y="11430"/>
                    <a:pt x="1396238" y="25400"/>
                  </a:cubicBezTo>
                  <a:cubicBezTo>
                    <a:pt x="1396238" y="39370"/>
                    <a:pt x="1384808" y="50800"/>
                    <a:pt x="1370838" y="50800"/>
                  </a:cubicBezTo>
                  <a:lnTo>
                    <a:pt x="25400" y="50800"/>
                  </a:lnTo>
                  <a:cubicBezTo>
                    <a:pt x="11430" y="50800"/>
                    <a:pt x="0" y="39370"/>
                    <a:pt x="0" y="25400"/>
                  </a:cubicBezTo>
                  <a:close/>
                </a:path>
              </a:pathLst>
            </a:custGeom>
            <a:solidFill>
              <a:srgbClr val="F2B42D"/>
            </a:solidFill>
          </p:spPr>
        </p:sp>
      </p:grpSp>
      <p:grpSp>
        <p:nvGrpSpPr>
          <p:cNvPr id="9" name="Group 9"/>
          <p:cNvGrpSpPr/>
          <p:nvPr/>
        </p:nvGrpSpPr>
        <p:grpSpPr>
          <a:xfrm>
            <a:off x="8003009" y="2569591"/>
            <a:ext cx="684699" cy="701725"/>
            <a:chOff x="0" y="0"/>
            <a:chExt cx="912932" cy="935633"/>
          </a:xfrm>
        </p:grpSpPr>
        <p:sp>
          <p:nvSpPr>
            <p:cNvPr id="10" name="Freeform 10"/>
            <p:cNvSpPr/>
            <p:nvPr/>
          </p:nvSpPr>
          <p:spPr>
            <a:xfrm>
              <a:off x="18588" y="19050"/>
              <a:ext cx="875733" cy="897509"/>
            </a:xfrm>
            <a:custGeom>
              <a:avLst/>
              <a:gdLst/>
              <a:ahLst/>
              <a:cxnLst/>
              <a:rect l="l" t="t" r="r" b="b"/>
              <a:pathLst>
                <a:path w="875733" h="897509">
                  <a:moveTo>
                    <a:pt x="0" y="448818"/>
                  </a:moveTo>
                  <a:cubicBezTo>
                    <a:pt x="0" y="200914"/>
                    <a:pt x="196039" y="0"/>
                    <a:pt x="437928" y="0"/>
                  </a:cubicBezTo>
                  <a:cubicBezTo>
                    <a:pt x="679817" y="0"/>
                    <a:pt x="875733" y="200914"/>
                    <a:pt x="875733" y="448818"/>
                  </a:cubicBezTo>
                  <a:cubicBezTo>
                    <a:pt x="875733" y="696722"/>
                    <a:pt x="679694" y="897509"/>
                    <a:pt x="437928" y="897509"/>
                  </a:cubicBezTo>
                  <a:cubicBezTo>
                    <a:pt x="196163" y="897509"/>
                    <a:pt x="0" y="696595"/>
                    <a:pt x="0" y="448818"/>
                  </a:cubicBezTo>
                  <a:close/>
                </a:path>
              </a:pathLst>
            </a:custGeom>
            <a:solidFill>
              <a:srgbClr val="00002E"/>
            </a:solidFill>
          </p:spPr>
        </p:sp>
        <p:sp>
          <p:nvSpPr>
            <p:cNvPr id="11" name="Freeform 11"/>
            <p:cNvSpPr/>
            <p:nvPr/>
          </p:nvSpPr>
          <p:spPr>
            <a:xfrm>
              <a:off x="0" y="0"/>
              <a:ext cx="912909" cy="935736"/>
            </a:xfrm>
            <a:custGeom>
              <a:avLst/>
              <a:gdLst/>
              <a:ahLst/>
              <a:cxnLst/>
              <a:rect l="l" t="t" r="r" b="b"/>
              <a:pathLst>
                <a:path w="912909" h="935736">
                  <a:moveTo>
                    <a:pt x="0" y="467868"/>
                  </a:moveTo>
                  <a:cubicBezTo>
                    <a:pt x="0" y="209423"/>
                    <a:pt x="204342" y="0"/>
                    <a:pt x="456516" y="0"/>
                  </a:cubicBezTo>
                  <a:cubicBezTo>
                    <a:pt x="459986" y="0"/>
                    <a:pt x="463456" y="1016"/>
                    <a:pt x="466306" y="2921"/>
                  </a:cubicBezTo>
                  <a:lnTo>
                    <a:pt x="456516" y="19050"/>
                  </a:lnTo>
                  <a:lnTo>
                    <a:pt x="456516" y="0"/>
                  </a:lnTo>
                  <a:lnTo>
                    <a:pt x="456516" y="19050"/>
                  </a:lnTo>
                  <a:lnTo>
                    <a:pt x="456516" y="0"/>
                  </a:lnTo>
                  <a:cubicBezTo>
                    <a:pt x="708567" y="0"/>
                    <a:pt x="912909" y="209423"/>
                    <a:pt x="912909" y="467868"/>
                  </a:cubicBezTo>
                  <a:cubicBezTo>
                    <a:pt x="912909" y="475107"/>
                    <a:pt x="908943" y="481711"/>
                    <a:pt x="902623" y="484886"/>
                  </a:cubicBezTo>
                  <a:lnTo>
                    <a:pt x="894321" y="467868"/>
                  </a:lnTo>
                  <a:lnTo>
                    <a:pt x="912909" y="467868"/>
                  </a:lnTo>
                  <a:cubicBezTo>
                    <a:pt x="912909" y="726186"/>
                    <a:pt x="708567" y="935736"/>
                    <a:pt x="456392" y="935736"/>
                  </a:cubicBezTo>
                  <a:lnTo>
                    <a:pt x="456392" y="916686"/>
                  </a:lnTo>
                  <a:lnTo>
                    <a:pt x="456392" y="897636"/>
                  </a:lnTo>
                  <a:lnTo>
                    <a:pt x="456392" y="916686"/>
                  </a:lnTo>
                  <a:lnTo>
                    <a:pt x="456392" y="935736"/>
                  </a:lnTo>
                  <a:cubicBezTo>
                    <a:pt x="204342" y="935609"/>
                    <a:pt x="0" y="726186"/>
                    <a:pt x="0" y="467868"/>
                  </a:cubicBezTo>
                  <a:lnTo>
                    <a:pt x="18588" y="467868"/>
                  </a:lnTo>
                  <a:lnTo>
                    <a:pt x="0" y="467868"/>
                  </a:lnTo>
                  <a:moveTo>
                    <a:pt x="37176" y="467868"/>
                  </a:moveTo>
                  <a:lnTo>
                    <a:pt x="18588" y="467868"/>
                  </a:lnTo>
                  <a:lnTo>
                    <a:pt x="37176" y="467868"/>
                  </a:lnTo>
                  <a:cubicBezTo>
                    <a:pt x="37176" y="705104"/>
                    <a:pt x="224912" y="897509"/>
                    <a:pt x="456516" y="897509"/>
                  </a:cubicBezTo>
                  <a:cubicBezTo>
                    <a:pt x="466802" y="897509"/>
                    <a:pt x="475104" y="906018"/>
                    <a:pt x="475104" y="916559"/>
                  </a:cubicBezTo>
                  <a:cubicBezTo>
                    <a:pt x="475104" y="927100"/>
                    <a:pt x="466802" y="935609"/>
                    <a:pt x="456516" y="935609"/>
                  </a:cubicBezTo>
                  <a:cubicBezTo>
                    <a:pt x="446231" y="935609"/>
                    <a:pt x="437928" y="927100"/>
                    <a:pt x="437928" y="916559"/>
                  </a:cubicBezTo>
                  <a:cubicBezTo>
                    <a:pt x="437928" y="906018"/>
                    <a:pt x="446231" y="897509"/>
                    <a:pt x="456516" y="897509"/>
                  </a:cubicBezTo>
                  <a:cubicBezTo>
                    <a:pt x="688120" y="897509"/>
                    <a:pt x="875857" y="705104"/>
                    <a:pt x="875857" y="467741"/>
                  </a:cubicBezTo>
                  <a:cubicBezTo>
                    <a:pt x="875857" y="460502"/>
                    <a:pt x="879822" y="453898"/>
                    <a:pt x="886142" y="450723"/>
                  </a:cubicBezTo>
                  <a:lnTo>
                    <a:pt x="894445" y="467741"/>
                  </a:lnTo>
                  <a:lnTo>
                    <a:pt x="875857" y="467741"/>
                  </a:lnTo>
                  <a:cubicBezTo>
                    <a:pt x="875733" y="230505"/>
                    <a:pt x="687996" y="38100"/>
                    <a:pt x="456516" y="38100"/>
                  </a:cubicBezTo>
                  <a:cubicBezTo>
                    <a:pt x="453047" y="38100"/>
                    <a:pt x="449577" y="37084"/>
                    <a:pt x="446727" y="35179"/>
                  </a:cubicBezTo>
                  <a:lnTo>
                    <a:pt x="456516" y="19050"/>
                  </a:lnTo>
                  <a:lnTo>
                    <a:pt x="456516" y="38100"/>
                  </a:lnTo>
                  <a:cubicBezTo>
                    <a:pt x="224912" y="38100"/>
                    <a:pt x="37176" y="230505"/>
                    <a:pt x="37176" y="467868"/>
                  </a:cubicBezTo>
                  <a:close/>
                </a:path>
              </a:pathLst>
            </a:custGeom>
            <a:solidFill>
              <a:srgbClr val="F2B42D"/>
            </a:solidFill>
          </p:spPr>
        </p:sp>
      </p:grpSp>
      <p:sp>
        <p:nvSpPr>
          <p:cNvPr id="12" name="TextBox 12"/>
          <p:cNvSpPr txBox="1"/>
          <p:nvPr/>
        </p:nvSpPr>
        <p:spPr>
          <a:xfrm>
            <a:off x="8221706" y="2692623"/>
            <a:ext cx="247304" cy="436563"/>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1</a:t>
            </a:r>
          </a:p>
        </p:txBody>
      </p:sp>
      <p:sp>
        <p:nvSpPr>
          <p:cNvPr id="13" name="TextBox 13"/>
          <p:cNvSpPr txBox="1"/>
          <p:nvPr/>
        </p:nvSpPr>
        <p:spPr>
          <a:xfrm>
            <a:off x="9880476" y="2474341"/>
            <a:ext cx="7065541" cy="904875"/>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Trade liberalization: Reducing trade barriers and promoting free trade.</a:t>
            </a:r>
          </a:p>
        </p:txBody>
      </p:sp>
      <p:grpSp>
        <p:nvGrpSpPr>
          <p:cNvPr id="14" name="Group 14"/>
          <p:cNvGrpSpPr/>
          <p:nvPr/>
        </p:nvGrpSpPr>
        <p:grpSpPr>
          <a:xfrm>
            <a:off x="8652346" y="4756398"/>
            <a:ext cx="1047155" cy="38100"/>
            <a:chOff x="0" y="0"/>
            <a:chExt cx="1396207" cy="50800"/>
          </a:xfrm>
        </p:grpSpPr>
        <p:sp>
          <p:nvSpPr>
            <p:cNvPr id="15" name="Freeform 15"/>
            <p:cNvSpPr/>
            <p:nvPr/>
          </p:nvSpPr>
          <p:spPr>
            <a:xfrm>
              <a:off x="0" y="0"/>
              <a:ext cx="1396238" cy="50800"/>
            </a:xfrm>
            <a:custGeom>
              <a:avLst/>
              <a:gdLst/>
              <a:ahLst/>
              <a:cxnLst/>
              <a:rect l="l" t="t" r="r" b="b"/>
              <a:pathLst>
                <a:path w="1396238" h="50800">
                  <a:moveTo>
                    <a:pt x="0" y="25400"/>
                  </a:moveTo>
                  <a:cubicBezTo>
                    <a:pt x="0" y="11430"/>
                    <a:pt x="11430" y="0"/>
                    <a:pt x="25400" y="0"/>
                  </a:cubicBezTo>
                  <a:lnTo>
                    <a:pt x="1370838" y="0"/>
                  </a:lnTo>
                  <a:cubicBezTo>
                    <a:pt x="1384808" y="0"/>
                    <a:pt x="1396238" y="11430"/>
                    <a:pt x="1396238" y="25400"/>
                  </a:cubicBezTo>
                  <a:cubicBezTo>
                    <a:pt x="1396238" y="39370"/>
                    <a:pt x="1384808" y="50800"/>
                    <a:pt x="1370838" y="50800"/>
                  </a:cubicBezTo>
                  <a:lnTo>
                    <a:pt x="25400" y="50800"/>
                  </a:lnTo>
                  <a:cubicBezTo>
                    <a:pt x="11430" y="50800"/>
                    <a:pt x="0" y="39370"/>
                    <a:pt x="0" y="25400"/>
                  </a:cubicBezTo>
                  <a:close/>
                </a:path>
              </a:pathLst>
            </a:custGeom>
            <a:solidFill>
              <a:srgbClr val="D7425E"/>
            </a:solidFill>
          </p:spPr>
        </p:sp>
      </p:grpSp>
      <p:grpSp>
        <p:nvGrpSpPr>
          <p:cNvPr id="16" name="Group 16"/>
          <p:cNvGrpSpPr/>
          <p:nvPr/>
        </p:nvGrpSpPr>
        <p:grpSpPr>
          <a:xfrm>
            <a:off x="8003009" y="4424660"/>
            <a:ext cx="701725" cy="701725"/>
            <a:chOff x="0" y="0"/>
            <a:chExt cx="935633" cy="935633"/>
          </a:xfrm>
        </p:grpSpPr>
        <p:sp>
          <p:nvSpPr>
            <p:cNvPr id="17" name="Freeform 17"/>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sp>
        <p:sp>
          <p:nvSpPr>
            <p:cNvPr id="18" name="Freeform 18"/>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7425E"/>
            </a:solidFill>
          </p:spPr>
        </p:sp>
      </p:grpSp>
      <p:sp>
        <p:nvSpPr>
          <p:cNvPr id="19" name="TextBox 19"/>
          <p:cNvSpPr txBox="1"/>
          <p:nvPr/>
        </p:nvSpPr>
        <p:spPr>
          <a:xfrm>
            <a:off x="8227144" y="4630936"/>
            <a:ext cx="253454" cy="436563"/>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2</a:t>
            </a:r>
          </a:p>
        </p:txBody>
      </p:sp>
      <p:sp>
        <p:nvSpPr>
          <p:cNvPr id="20" name="TextBox 20"/>
          <p:cNvSpPr txBox="1"/>
          <p:nvPr/>
        </p:nvSpPr>
        <p:spPr>
          <a:xfrm>
            <a:off x="9999612" y="4306341"/>
            <a:ext cx="7241232" cy="105281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Capital flows: Increased investment and financial integration across borders.</a:t>
            </a:r>
          </a:p>
        </p:txBody>
      </p:sp>
      <p:grpSp>
        <p:nvGrpSpPr>
          <p:cNvPr id="21" name="Group 21"/>
          <p:cNvGrpSpPr/>
          <p:nvPr/>
        </p:nvGrpSpPr>
        <p:grpSpPr>
          <a:xfrm>
            <a:off x="8652346" y="6611391"/>
            <a:ext cx="1047155" cy="38100"/>
            <a:chOff x="0" y="0"/>
            <a:chExt cx="1396207" cy="50800"/>
          </a:xfrm>
        </p:grpSpPr>
        <p:sp>
          <p:nvSpPr>
            <p:cNvPr id="22" name="Freeform 22"/>
            <p:cNvSpPr/>
            <p:nvPr/>
          </p:nvSpPr>
          <p:spPr>
            <a:xfrm>
              <a:off x="0" y="0"/>
              <a:ext cx="1396238" cy="50800"/>
            </a:xfrm>
            <a:custGeom>
              <a:avLst/>
              <a:gdLst/>
              <a:ahLst/>
              <a:cxnLst/>
              <a:rect l="l" t="t" r="r" b="b"/>
              <a:pathLst>
                <a:path w="1396238" h="50800">
                  <a:moveTo>
                    <a:pt x="0" y="25400"/>
                  </a:moveTo>
                  <a:cubicBezTo>
                    <a:pt x="0" y="11430"/>
                    <a:pt x="11430" y="0"/>
                    <a:pt x="25400" y="0"/>
                  </a:cubicBezTo>
                  <a:lnTo>
                    <a:pt x="1370838" y="0"/>
                  </a:lnTo>
                  <a:cubicBezTo>
                    <a:pt x="1384808" y="0"/>
                    <a:pt x="1396238" y="11430"/>
                    <a:pt x="1396238" y="25400"/>
                  </a:cubicBezTo>
                  <a:cubicBezTo>
                    <a:pt x="1396238" y="39370"/>
                    <a:pt x="1384808" y="50800"/>
                    <a:pt x="1370838" y="50800"/>
                  </a:cubicBezTo>
                  <a:lnTo>
                    <a:pt x="25400" y="50800"/>
                  </a:lnTo>
                  <a:cubicBezTo>
                    <a:pt x="11430" y="50800"/>
                    <a:pt x="0" y="39370"/>
                    <a:pt x="0" y="25400"/>
                  </a:cubicBezTo>
                  <a:close/>
                </a:path>
              </a:pathLst>
            </a:custGeom>
            <a:solidFill>
              <a:srgbClr val="DD785E"/>
            </a:solidFill>
          </p:spPr>
        </p:sp>
      </p:grpSp>
      <p:grpSp>
        <p:nvGrpSpPr>
          <p:cNvPr id="23" name="Group 23"/>
          <p:cNvGrpSpPr/>
          <p:nvPr/>
        </p:nvGrpSpPr>
        <p:grpSpPr>
          <a:xfrm>
            <a:off x="8003009" y="6279654"/>
            <a:ext cx="701725" cy="701725"/>
            <a:chOff x="0" y="0"/>
            <a:chExt cx="935633" cy="935633"/>
          </a:xfrm>
        </p:grpSpPr>
        <p:sp>
          <p:nvSpPr>
            <p:cNvPr id="24" name="Freeform 24"/>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sp>
        <p:sp>
          <p:nvSpPr>
            <p:cNvPr id="25" name="Freeform 25"/>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D785E"/>
            </a:solidFill>
          </p:spPr>
        </p:sp>
      </p:grpSp>
      <p:sp>
        <p:nvSpPr>
          <p:cNvPr id="26" name="TextBox 26"/>
          <p:cNvSpPr txBox="1"/>
          <p:nvPr/>
        </p:nvSpPr>
        <p:spPr>
          <a:xfrm>
            <a:off x="8227144" y="6485930"/>
            <a:ext cx="253454" cy="436563"/>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3</a:t>
            </a:r>
          </a:p>
        </p:txBody>
      </p:sp>
      <p:sp>
        <p:nvSpPr>
          <p:cNvPr id="27" name="TextBox 27"/>
          <p:cNvSpPr txBox="1"/>
          <p:nvPr/>
        </p:nvSpPr>
        <p:spPr>
          <a:xfrm>
            <a:off x="9999612" y="6161335"/>
            <a:ext cx="7241232" cy="105281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Technology diffusion: Rapid spread of new technologies, like the internet, and communication networks.</a:t>
            </a:r>
          </a:p>
        </p:txBody>
      </p:sp>
      <p:grpSp>
        <p:nvGrpSpPr>
          <p:cNvPr id="28" name="Group 28"/>
          <p:cNvGrpSpPr/>
          <p:nvPr/>
        </p:nvGrpSpPr>
        <p:grpSpPr>
          <a:xfrm>
            <a:off x="8652346" y="8466385"/>
            <a:ext cx="1047155" cy="38100"/>
            <a:chOff x="0" y="0"/>
            <a:chExt cx="1396207" cy="50800"/>
          </a:xfrm>
        </p:grpSpPr>
        <p:sp>
          <p:nvSpPr>
            <p:cNvPr id="29" name="Freeform 29"/>
            <p:cNvSpPr/>
            <p:nvPr/>
          </p:nvSpPr>
          <p:spPr>
            <a:xfrm>
              <a:off x="0" y="0"/>
              <a:ext cx="1396238" cy="50800"/>
            </a:xfrm>
            <a:custGeom>
              <a:avLst/>
              <a:gdLst/>
              <a:ahLst/>
              <a:cxnLst/>
              <a:rect l="l" t="t" r="r" b="b"/>
              <a:pathLst>
                <a:path w="1396238" h="50800">
                  <a:moveTo>
                    <a:pt x="0" y="25400"/>
                  </a:moveTo>
                  <a:cubicBezTo>
                    <a:pt x="0" y="11430"/>
                    <a:pt x="11430" y="0"/>
                    <a:pt x="25400" y="0"/>
                  </a:cubicBezTo>
                  <a:lnTo>
                    <a:pt x="1370838" y="0"/>
                  </a:lnTo>
                  <a:cubicBezTo>
                    <a:pt x="1384808" y="0"/>
                    <a:pt x="1396238" y="11430"/>
                    <a:pt x="1396238" y="25400"/>
                  </a:cubicBezTo>
                  <a:cubicBezTo>
                    <a:pt x="1396238" y="39370"/>
                    <a:pt x="1384808" y="50800"/>
                    <a:pt x="1370838" y="50800"/>
                  </a:cubicBezTo>
                  <a:lnTo>
                    <a:pt x="25400" y="50800"/>
                  </a:lnTo>
                  <a:cubicBezTo>
                    <a:pt x="11430" y="50800"/>
                    <a:pt x="0" y="39370"/>
                    <a:pt x="0" y="25400"/>
                  </a:cubicBezTo>
                  <a:close/>
                </a:path>
              </a:pathLst>
            </a:custGeom>
            <a:solidFill>
              <a:srgbClr val="48A8E2"/>
            </a:solidFill>
          </p:spPr>
        </p:sp>
      </p:grpSp>
      <p:grpSp>
        <p:nvGrpSpPr>
          <p:cNvPr id="30" name="Group 30"/>
          <p:cNvGrpSpPr/>
          <p:nvPr/>
        </p:nvGrpSpPr>
        <p:grpSpPr>
          <a:xfrm>
            <a:off x="8003009" y="8134647"/>
            <a:ext cx="701725" cy="701725"/>
            <a:chOff x="0" y="0"/>
            <a:chExt cx="935633" cy="935633"/>
          </a:xfrm>
        </p:grpSpPr>
        <p:sp>
          <p:nvSpPr>
            <p:cNvPr id="31" name="Freeform 31"/>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sp>
        <p:sp>
          <p:nvSpPr>
            <p:cNvPr id="32" name="Freeform 32"/>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48A8E2"/>
            </a:solidFill>
          </p:spPr>
        </p:sp>
      </p:grpSp>
      <p:sp>
        <p:nvSpPr>
          <p:cNvPr id="33" name="TextBox 33"/>
          <p:cNvSpPr txBox="1"/>
          <p:nvPr/>
        </p:nvSpPr>
        <p:spPr>
          <a:xfrm>
            <a:off x="8227144" y="8340924"/>
            <a:ext cx="253454" cy="436563"/>
          </a:xfrm>
          <a:prstGeom prst="rect">
            <a:avLst/>
          </a:prstGeom>
        </p:spPr>
        <p:txBody>
          <a:bodyPr lIns="0" tIns="0" rIns="0" bIns="0" rtlCol="0" anchor="t">
            <a:spAutoFit/>
          </a:bodyPr>
          <a:lstStyle/>
          <a:p>
            <a:pPr algn="ctr">
              <a:lnSpc>
                <a:spcPts val="3312"/>
              </a:lnSpc>
            </a:pPr>
            <a:r>
              <a:rPr lang="en-US" sz="3312">
                <a:solidFill>
                  <a:srgbClr val="FFFFFF"/>
                </a:solidFill>
                <a:latin typeface="Abril Fatface"/>
                <a:ea typeface="Abril Fatface"/>
                <a:cs typeface="Abril Fatface"/>
                <a:sym typeface="Abril Fatface"/>
              </a:rPr>
              <a:t>4</a:t>
            </a:r>
          </a:p>
        </p:txBody>
      </p:sp>
      <p:sp>
        <p:nvSpPr>
          <p:cNvPr id="34" name="TextBox 34"/>
          <p:cNvSpPr txBox="1"/>
          <p:nvPr/>
        </p:nvSpPr>
        <p:spPr>
          <a:xfrm>
            <a:off x="9999612" y="8016329"/>
            <a:ext cx="7241232" cy="105281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Cultural exchange: Growing interconnectedness of cultures through media, tourism, and migration.</a:t>
            </a:r>
          </a:p>
        </p:txBody>
      </p:sp>
    </p:spTree>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TextBox 5"/>
          <p:cNvSpPr txBox="1"/>
          <p:nvPr/>
        </p:nvSpPr>
        <p:spPr>
          <a:xfrm>
            <a:off x="1032867" y="1278661"/>
            <a:ext cx="7040612" cy="970280"/>
          </a:xfrm>
          <a:prstGeom prst="rect">
            <a:avLst/>
          </a:prstGeom>
        </p:spPr>
        <p:txBody>
          <a:bodyPr lIns="0" tIns="0" rIns="0" bIns="0" rtlCol="0" anchor="t">
            <a:spAutoFit/>
          </a:bodyPr>
          <a:lstStyle/>
          <a:p>
            <a:pPr algn="l">
              <a:lnSpc>
                <a:spcPts val="7749"/>
              </a:lnSpc>
            </a:pPr>
            <a:r>
              <a:rPr lang="en-US" sz="6199">
                <a:solidFill>
                  <a:srgbClr val="FFFFFF"/>
                </a:solidFill>
                <a:latin typeface="Abril Fatface"/>
                <a:ea typeface="Abril Fatface"/>
                <a:cs typeface="Abril Fatface"/>
                <a:sym typeface="Abril Fatface"/>
              </a:rPr>
              <a:t>NEP 1991</a:t>
            </a:r>
          </a:p>
        </p:txBody>
      </p:sp>
      <p:grpSp>
        <p:nvGrpSpPr>
          <p:cNvPr id="6" name="Group 6"/>
          <p:cNvGrpSpPr/>
          <p:nvPr/>
        </p:nvGrpSpPr>
        <p:grpSpPr>
          <a:xfrm>
            <a:off x="1032867" y="2934741"/>
            <a:ext cx="2727424" cy="1725066"/>
            <a:chOff x="0" y="0"/>
            <a:chExt cx="3636565" cy="2300088"/>
          </a:xfrm>
        </p:grpSpPr>
        <p:sp>
          <p:nvSpPr>
            <p:cNvPr id="7" name="Freeform 7"/>
            <p:cNvSpPr/>
            <p:nvPr/>
          </p:nvSpPr>
          <p:spPr>
            <a:xfrm>
              <a:off x="19050" y="19050"/>
              <a:ext cx="3598418" cy="2261870"/>
            </a:xfrm>
            <a:custGeom>
              <a:avLst/>
              <a:gdLst/>
              <a:ahLst/>
              <a:cxnLst/>
              <a:rect l="l" t="t" r="r" b="b"/>
              <a:pathLst>
                <a:path w="3598418" h="2261870">
                  <a:moveTo>
                    <a:pt x="0" y="598424"/>
                  </a:moveTo>
                  <a:cubicBezTo>
                    <a:pt x="0" y="267970"/>
                    <a:pt x="269621" y="0"/>
                    <a:pt x="602107" y="0"/>
                  </a:cubicBezTo>
                  <a:lnTo>
                    <a:pt x="2996311" y="0"/>
                  </a:lnTo>
                  <a:cubicBezTo>
                    <a:pt x="3328924" y="0"/>
                    <a:pt x="3598418" y="267970"/>
                    <a:pt x="3598418" y="598424"/>
                  </a:cubicBezTo>
                  <a:lnTo>
                    <a:pt x="3598418" y="1663446"/>
                  </a:lnTo>
                  <a:cubicBezTo>
                    <a:pt x="3598418" y="1993900"/>
                    <a:pt x="3328797" y="2261870"/>
                    <a:pt x="2996311" y="2261870"/>
                  </a:cubicBezTo>
                  <a:lnTo>
                    <a:pt x="602107" y="2261870"/>
                  </a:lnTo>
                  <a:cubicBezTo>
                    <a:pt x="269494" y="2261870"/>
                    <a:pt x="0" y="1993900"/>
                    <a:pt x="0" y="1663446"/>
                  </a:cubicBezTo>
                  <a:close/>
                </a:path>
              </a:pathLst>
            </a:custGeom>
            <a:solidFill>
              <a:srgbClr val="00002E"/>
            </a:solidFill>
          </p:spPr>
        </p:sp>
        <p:sp>
          <p:nvSpPr>
            <p:cNvPr id="8" name="Freeform 8"/>
            <p:cNvSpPr/>
            <p:nvPr/>
          </p:nvSpPr>
          <p:spPr>
            <a:xfrm>
              <a:off x="0" y="0"/>
              <a:ext cx="3636518" cy="2300097"/>
            </a:xfrm>
            <a:custGeom>
              <a:avLst/>
              <a:gdLst/>
              <a:ahLst/>
              <a:cxnLst/>
              <a:rect l="l" t="t" r="r" b="b"/>
              <a:pathLst>
                <a:path w="3636518" h="2300097">
                  <a:moveTo>
                    <a:pt x="0" y="617474"/>
                  </a:moveTo>
                  <a:cubicBezTo>
                    <a:pt x="0" y="276352"/>
                    <a:pt x="278257" y="0"/>
                    <a:pt x="621157" y="0"/>
                  </a:cubicBezTo>
                  <a:lnTo>
                    <a:pt x="3015361" y="0"/>
                  </a:lnTo>
                  <a:lnTo>
                    <a:pt x="3015361" y="19050"/>
                  </a:lnTo>
                  <a:lnTo>
                    <a:pt x="3015361" y="0"/>
                  </a:lnTo>
                  <a:lnTo>
                    <a:pt x="3015361" y="19050"/>
                  </a:lnTo>
                  <a:lnTo>
                    <a:pt x="3015361" y="0"/>
                  </a:lnTo>
                  <a:cubicBezTo>
                    <a:pt x="3358388" y="0"/>
                    <a:pt x="3636518" y="276352"/>
                    <a:pt x="3636518" y="617474"/>
                  </a:cubicBezTo>
                  <a:lnTo>
                    <a:pt x="3617468" y="617474"/>
                  </a:lnTo>
                  <a:lnTo>
                    <a:pt x="3636518" y="617474"/>
                  </a:lnTo>
                  <a:lnTo>
                    <a:pt x="3636518" y="1682496"/>
                  </a:lnTo>
                  <a:lnTo>
                    <a:pt x="3617468" y="1682496"/>
                  </a:lnTo>
                  <a:lnTo>
                    <a:pt x="3636518" y="1682496"/>
                  </a:lnTo>
                  <a:cubicBezTo>
                    <a:pt x="3636518" y="2023618"/>
                    <a:pt x="3358261" y="2299970"/>
                    <a:pt x="3015361" y="2299970"/>
                  </a:cubicBezTo>
                  <a:lnTo>
                    <a:pt x="3015361" y="2280920"/>
                  </a:lnTo>
                  <a:lnTo>
                    <a:pt x="3015361" y="2299970"/>
                  </a:lnTo>
                  <a:lnTo>
                    <a:pt x="621157" y="2299970"/>
                  </a:lnTo>
                  <a:lnTo>
                    <a:pt x="621157" y="2280920"/>
                  </a:lnTo>
                  <a:lnTo>
                    <a:pt x="621157" y="2299970"/>
                  </a:lnTo>
                  <a:cubicBezTo>
                    <a:pt x="278257" y="2300097"/>
                    <a:pt x="0" y="2023745"/>
                    <a:pt x="0" y="1682623"/>
                  </a:cubicBezTo>
                  <a:lnTo>
                    <a:pt x="0" y="617474"/>
                  </a:lnTo>
                  <a:lnTo>
                    <a:pt x="19050" y="617474"/>
                  </a:lnTo>
                  <a:lnTo>
                    <a:pt x="0" y="617474"/>
                  </a:lnTo>
                  <a:moveTo>
                    <a:pt x="38100" y="617474"/>
                  </a:moveTo>
                  <a:lnTo>
                    <a:pt x="38100" y="1682496"/>
                  </a:lnTo>
                  <a:lnTo>
                    <a:pt x="19050" y="1682496"/>
                  </a:lnTo>
                  <a:lnTo>
                    <a:pt x="38100" y="1682496"/>
                  </a:lnTo>
                  <a:cubicBezTo>
                    <a:pt x="38100" y="2002409"/>
                    <a:pt x="299085" y="2261870"/>
                    <a:pt x="621157" y="2261870"/>
                  </a:cubicBezTo>
                  <a:lnTo>
                    <a:pt x="3015361" y="2261870"/>
                  </a:lnTo>
                  <a:cubicBezTo>
                    <a:pt x="3337560" y="2261870"/>
                    <a:pt x="3598418" y="2002409"/>
                    <a:pt x="3598418" y="1682496"/>
                  </a:cubicBezTo>
                  <a:lnTo>
                    <a:pt x="3598418" y="617474"/>
                  </a:lnTo>
                  <a:cubicBezTo>
                    <a:pt x="3598418" y="297561"/>
                    <a:pt x="3337560" y="38100"/>
                    <a:pt x="3015361" y="38100"/>
                  </a:cubicBezTo>
                  <a:lnTo>
                    <a:pt x="621157" y="38100"/>
                  </a:lnTo>
                  <a:lnTo>
                    <a:pt x="621157" y="19050"/>
                  </a:lnTo>
                  <a:lnTo>
                    <a:pt x="621157" y="38100"/>
                  </a:lnTo>
                  <a:cubicBezTo>
                    <a:pt x="299085" y="38100"/>
                    <a:pt x="38100" y="297561"/>
                    <a:pt x="38100" y="617474"/>
                  </a:cubicBezTo>
                  <a:close/>
                </a:path>
              </a:pathLst>
            </a:custGeom>
            <a:solidFill>
              <a:srgbClr val="F2B42D"/>
            </a:solidFill>
          </p:spPr>
        </p:sp>
      </p:grpSp>
      <p:sp>
        <p:nvSpPr>
          <p:cNvPr id="9" name="TextBox 9"/>
          <p:cNvSpPr txBox="1"/>
          <p:nvPr/>
        </p:nvSpPr>
        <p:spPr>
          <a:xfrm>
            <a:off x="1374874" y="3393281"/>
            <a:ext cx="224433" cy="547687"/>
          </a:xfrm>
          <a:prstGeom prst="rect">
            <a:avLst/>
          </a:prstGeom>
        </p:spPr>
        <p:txBody>
          <a:bodyPr lIns="0" tIns="0" rIns="0" bIns="0" rtlCol="0" anchor="t">
            <a:spAutoFit/>
          </a:bodyPr>
          <a:lstStyle/>
          <a:p>
            <a:pPr algn="ctr">
              <a:lnSpc>
                <a:spcPts val="4687"/>
              </a:lnSpc>
            </a:pPr>
            <a:r>
              <a:rPr lang="en-US" sz="2937">
                <a:solidFill>
                  <a:srgbClr val="FFFFFF"/>
                </a:solidFill>
                <a:latin typeface="Abril Fatface"/>
                <a:ea typeface="Abril Fatface"/>
                <a:cs typeface="Abril Fatface"/>
                <a:sym typeface="Abril Fatface"/>
              </a:rPr>
              <a:t>1</a:t>
            </a:r>
          </a:p>
        </p:txBody>
      </p:sp>
      <p:sp>
        <p:nvSpPr>
          <p:cNvPr id="10" name="TextBox 10"/>
          <p:cNvSpPr txBox="1"/>
          <p:nvPr/>
        </p:nvSpPr>
        <p:spPr>
          <a:xfrm>
            <a:off x="4045149" y="3238649"/>
            <a:ext cx="3520231" cy="420687"/>
          </a:xfrm>
          <a:prstGeom prst="rect">
            <a:avLst/>
          </a:prstGeom>
        </p:spPr>
        <p:txBody>
          <a:bodyPr lIns="0" tIns="0" rIns="0" bIns="0" rtlCol="0" anchor="t">
            <a:spAutoFit/>
          </a:bodyPr>
          <a:lstStyle/>
          <a:p>
            <a:pPr algn="l">
              <a:lnSpc>
                <a:spcPts val="3437"/>
              </a:lnSpc>
            </a:pPr>
            <a:r>
              <a:rPr lang="en-US" sz="2750" dirty="0">
                <a:solidFill>
                  <a:srgbClr val="FFFFFF"/>
                </a:solidFill>
                <a:latin typeface="Abril Fatface"/>
                <a:ea typeface="Abril Fatface"/>
                <a:cs typeface="Abril Fatface"/>
                <a:sym typeface="Abril Fatface"/>
              </a:rPr>
              <a:t>Liberalization</a:t>
            </a:r>
          </a:p>
        </p:txBody>
      </p:sp>
      <p:sp>
        <p:nvSpPr>
          <p:cNvPr id="11" name="TextBox 11"/>
          <p:cNvSpPr txBox="1"/>
          <p:nvPr/>
        </p:nvSpPr>
        <p:spPr>
          <a:xfrm>
            <a:off x="4045149" y="3772346"/>
            <a:ext cx="7002066" cy="574030"/>
          </a:xfrm>
          <a:prstGeom prst="rect">
            <a:avLst/>
          </a:prstGeom>
        </p:spPr>
        <p:txBody>
          <a:bodyPr lIns="0" tIns="0" rIns="0" bIns="0" rtlCol="0" anchor="t">
            <a:spAutoFit/>
          </a:bodyPr>
          <a:lstStyle/>
          <a:p>
            <a:pPr algn="l">
              <a:lnSpc>
                <a:spcPts val="3750"/>
              </a:lnSpc>
            </a:pPr>
            <a:r>
              <a:rPr lang="en-US" sz="2312" dirty="0">
                <a:solidFill>
                  <a:srgbClr val="FFFFFF"/>
                </a:solidFill>
                <a:latin typeface="PT Sans"/>
                <a:ea typeface="PT Sans"/>
                <a:cs typeface="PT Sans"/>
                <a:sym typeface="PT Sans"/>
              </a:rPr>
              <a:t>Reduced government control over industries and trade.</a:t>
            </a:r>
          </a:p>
        </p:txBody>
      </p:sp>
      <p:grpSp>
        <p:nvGrpSpPr>
          <p:cNvPr id="12" name="Group 12"/>
          <p:cNvGrpSpPr/>
          <p:nvPr/>
        </p:nvGrpSpPr>
        <p:grpSpPr>
          <a:xfrm>
            <a:off x="3895576" y="4626471"/>
            <a:ext cx="13195698" cy="19050"/>
            <a:chOff x="0" y="0"/>
            <a:chExt cx="17594263" cy="25400"/>
          </a:xfrm>
        </p:grpSpPr>
        <p:sp>
          <p:nvSpPr>
            <p:cNvPr id="13" name="Freeform 13"/>
            <p:cNvSpPr/>
            <p:nvPr/>
          </p:nvSpPr>
          <p:spPr>
            <a:xfrm>
              <a:off x="0" y="0"/>
              <a:ext cx="17594326" cy="25400"/>
            </a:xfrm>
            <a:custGeom>
              <a:avLst/>
              <a:gdLst/>
              <a:ahLst/>
              <a:cxnLst/>
              <a:rect l="l" t="t" r="r" b="b"/>
              <a:pathLst>
                <a:path w="17594326" h="25400">
                  <a:moveTo>
                    <a:pt x="0" y="12700"/>
                  </a:moveTo>
                  <a:cubicBezTo>
                    <a:pt x="0" y="5715"/>
                    <a:pt x="5715" y="0"/>
                    <a:pt x="12700" y="0"/>
                  </a:cubicBezTo>
                  <a:lnTo>
                    <a:pt x="17581626" y="0"/>
                  </a:lnTo>
                  <a:cubicBezTo>
                    <a:pt x="17588612" y="0"/>
                    <a:pt x="17594326" y="5715"/>
                    <a:pt x="17594326" y="12700"/>
                  </a:cubicBezTo>
                  <a:cubicBezTo>
                    <a:pt x="17594326" y="19685"/>
                    <a:pt x="17588612" y="25400"/>
                    <a:pt x="17581626" y="25400"/>
                  </a:cubicBezTo>
                  <a:lnTo>
                    <a:pt x="12700" y="25400"/>
                  </a:lnTo>
                  <a:cubicBezTo>
                    <a:pt x="5715" y="25400"/>
                    <a:pt x="0" y="19685"/>
                    <a:pt x="0" y="12700"/>
                  </a:cubicBezTo>
                  <a:close/>
                </a:path>
              </a:pathLst>
            </a:custGeom>
            <a:solidFill>
              <a:srgbClr val="F2B42D"/>
            </a:solidFill>
          </p:spPr>
        </p:sp>
      </p:grpSp>
      <p:grpSp>
        <p:nvGrpSpPr>
          <p:cNvPr id="14" name="Group 14"/>
          <p:cNvGrpSpPr/>
          <p:nvPr/>
        </p:nvGrpSpPr>
        <p:grpSpPr>
          <a:xfrm>
            <a:off x="1032867" y="4780806"/>
            <a:ext cx="5426423" cy="1725066"/>
            <a:chOff x="0" y="0"/>
            <a:chExt cx="7235230" cy="2300088"/>
          </a:xfrm>
        </p:grpSpPr>
        <p:sp>
          <p:nvSpPr>
            <p:cNvPr id="15" name="Freeform 15"/>
            <p:cNvSpPr/>
            <p:nvPr/>
          </p:nvSpPr>
          <p:spPr>
            <a:xfrm>
              <a:off x="19050" y="19050"/>
              <a:ext cx="7197089" cy="2261870"/>
            </a:xfrm>
            <a:custGeom>
              <a:avLst/>
              <a:gdLst/>
              <a:ahLst/>
              <a:cxnLst/>
              <a:rect l="l" t="t" r="r" b="b"/>
              <a:pathLst>
                <a:path w="7197089" h="2261870">
                  <a:moveTo>
                    <a:pt x="0" y="598424"/>
                  </a:moveTo>
                  <a:cubicBezTo>
                    <a:pt x="0" y="267970"/>
                    <a:pt x="271018" y="0"/>
                    <a:pt x="605282" y="0"/>
                  </a:cubicBezTo>
                  <a:lnTo>
                    <a:pt x="6591808" y="0"/>
                  </a:lnTo>
                  <a:cubicBezTo>
                    <a:pt x="6926072" y="0"/>
                    <a:pt x="7197089" y="267970"/>
                    <a:pt x="7197089" y="598424"/>
                  </a:cubicBezTo>
                  <a:lnTo>
                    <a:pt x="7197089" y="1663446"/>
                  </a:lnTo>
                  <a:cubicBezTo>
                    <a:pt x="7197089" y="1993900"/>
                    <a:pt x="6926072" y="2261870"/>
                    <a:pt x="6591808" y="2261870"/>
                  </a:cubicBezTo>
                  <a:lnTo>
                    <a:pt x="605282" y="2261870"/>
                  </a:lnTo>
                  <a:cubicBezTo>
                    <a:pt x="271018" y="2261870"/>
                    <a:pt x="0" y="1993900"/>
                    <a:pt x="0" y="1663446"/>
                  </a:cubicBezTo>
                  <a:close/>
                </a:path>
              </a:pathLst>
            </a:custGeom>
            <a:solidFill>
              <a:srgbClr val="00002E"/>
            </a:solidFill>
          </p:spPr>
        </p:sp>
        <p:sp>
          <p:nvSpPr>
            <p:cNvPr id="16" name="Freeform 16"/>
            <p:cNvSpPr/>
            <p:nvPr/>
          </p:nvSpPr>
          <p:spPr>
            <a:xfrm>
              <a:off x="0" y="0"/>
              <a:ext cx="7235189" cy="2300097"/>
            </a:xfrm>
            <a:custGeom>
              <a:avLst/>
              <a:gdLst/>
              <a:ahLst/>
              <a:cxnLst/>
              <a:rect l="l" t="t" r="r" b="b"/>
              <a:pathLst>
                <a:path w="7235189" h="2300097">
                  <a:moveTo>
                    <a:pt x="0" y="617474"/>
                  </a:moveTo>
                  <a:cubicBezTo>
                    <a:pt x="0" y="276225"/>
                    <a:pt x="279781" y="0"/>
                    <a:pt x="624332" y="0"/>
                  </a:cubicBezTo>
                  <a:lnTo>
                    <a:pt x="6610858" y="0"/>
                  </a:lnTo>
                  <a:lnTo>
                    <a:pt x="6610858" y="19050"/>
                  </a:lnTo>
                  <a:lnTo>
                    <a:pt x="6610858" y="0"/>
                  </a:lnTo>
                  <a:cubicBezTo>
                    <a:pt x="6955536" y="0"/>
                    <a:pt x="7235189" y="276225"/>
                    <a:pt x="7235189" y="617474"/>
                  </a:cubicBezTo>
                  <a:lnTo>
                    <a:pt x="7216139" y="617474"/>
                  </a:lnTo>
                  <a:lnTo>
                    <a:pt x="7235189" y="617474"/>
                  </a:lnTo>
                  <a:lnTo>
                    <a:pt x="7235189" y="1682496"/>
                  </a:lnTo>
                  <a:lnTo>
                    <a:pt x="7216139" y="1682496"/>
                  </a:lnTo>
                  <a:lnTo>
                    <a:pt x="7235189" y="1682496"/>
                  </a:lnTo>
                  <a:cubicBezTo>
                    <a:pt x="7235189" y="2023745"/>
                    <a:pt x="6955409" y="2299970"/>
                    <a:pt x="6610858" y="2299970"/>
                  </a:cubicBezTo>
                  <a:lnTo>
                    <a:pt x="6610858" y="2280920"/>
                  </a:lnTo>
                  <a:lnTo>
                    <a:pt x="6610858" y="2299970"/>
                  </a:lnTo>
                  <a:lnTo>
                    <a:pt x="624332" y="2299970"/>
                  </a:lnTo>
                  <a:lnTo>
                    <a:pt x="624332" y="2280920"/>
                  </a:lnTo>
                  <a:lnTo>
                    <a:pt x="624332" y="2299970"/>
                  </a:lnTo>
                  <a:cubicBezTo>
                    <a:pt x="279781" y="2300097"/>
                    <a:pt x="0" y="2023872"/>
                    <a:pt x="0" y="1682623"/>
                  </a:cubicBezTo>
                  <a:lnTo>
                    <a:pt x="0" y="617474"/>
                  </a:lnTo>
                  <a:lnTo>
                    <a:pt x="19050" y="617474"/>
                  </a:lnTo>
                  <a:lnTo>
                    <a:pt x="0" y="617474"/>
                  </a:lnTo>
                  <a:moveTo>
                    <a:pt x="38100" y="617474"/>
                  </a:moveTo>
                  <a:lnTo>
                    <a:pt x="38100" y="1682496"/>
                  </a:lnTo>
                  <a:lnTo>
                    <a:pt x="19050" y="1682496"/>
                  </a:lnTo>
                  <a:lnTo>
                    <a:pt x="38100" y="1682496"/>
                  </a:lnTo>
                  <a:cubicBezTo>
                    <a:pt x="38100" y="2002282"/>
                    <a:pt x="300355" y="2261870"/>
                    <a:pt x="624332" y="2261870"/>
                  </a:cubicBezTo>
                  <a:lnTo>
                    <a:pt x="6610858" y="2261870"/>
                  </a:lnTo>
                  <a:cubicBezTo>
                    <a:pt x="6934835" y="2261870"/>
                    <a:pt x="7197089" y="2002282"/>
                    <a:pt x="7197089" y="1682496"/>
                  </a:cubicBezTo>
                  <a:lnTo>
                    <a:pt x="7197089" y="617474"/>
                  </a:lnTo>
                  <a:cubicBezTo>
                    <a:pt x="7197090" y="297688"/>
                    <a:pt x="6934835" y="38100"/>
                    <a:pt x="6610858" y="38100"/>
                  </a:cubicBezTo>
                  <a:lnTo>
                    <a:pt x="624332" y="38100"/>
                  </a:lnTo>
                  <a:lnTo>
                    <a:pt x="624332" y="19050"/>
                  </a:lnTo>
                  <a:lnTo>
                    <a:pt x="624332" y="38100"/>
                  </a:lnTo>
                  <a:cubicBezTo>
                    <a:pt x="300355" y="38100"/>
                    <a:pt x="38100" y="297688"/>
                    <a:pt x="38100" y="617474"/>
                  </a:cubicBezTo>
                  <a:close/>
                </a:path>
              </a:pathLst>
            </a:custGeom>
            <a:solidFill>
              <a:srgbClr val="D7425E"/>
            </a:solidFill>
          </p:spPr>
        </p:sp>
      </p:grpSp>
      <p:sp>
        <p:nvSpPr>
          <p:cNvPr id="17" name="TextBox 17"/>
          <p:cNvSpPr txBox="1"/>
          <p:nvPr/>
        </p:nvSpPr>
        <p:spPr>
          <a:xfrm>
            <a:off x="1374874" y="5239345"/>
            <a:ext cx="224433" cy="547687"/>
          </a:xfrm>
          <a:prstGeom prst="rect">
            <a:avLst/>
          </a:prstGeom>
        </p:spPr>
        <p:txBody>
          <a:bodyPr lIns="0" tIns="0" rIns="0" bIns="0" rtlCol="0" anchor="t">
            <a:spAutoFit/>
          </a:bodyPr>
          <a:lstStyle/>
          <a:p>
            <a:pPr algn="ctr">
              <a:lnSpc>
                <a:spcPts val="4687"/>
              </a:lnSpc>
            </a:pPr>
            <a:r>
              <a:rPr lang="en-US" sz="2937">
                <a:solidFill>
                  <a:srgbClr val="FFFFFF"/>
                </a:solidFill>
                <a:latin typeface="Abril Fatface"/>
                <a:ea typeface="Abril Fatface"/>
                <a:cs typeface="Abril Fatface"/>
                <a:sym typeface="Abril Fatface"/>
              </a:rPr>
              <a:t>2</a:t>
            </a:r>
          </a:p>
        </p:txBody>
      </p:sp>
      <p:sp>
        <p:nvSpPr>
          <p:cNvPr id="18" name="TextBox 18"/>
          <p:cNvSpPr txBox="1"/>
          <p:nvPr/>
        </p:nvSpPr>
        <p:spPr>
          <a:xfrm>
            <a:off x="6744146" y="5084712"/>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Privatization</a:t>
            </a:r>
          </a:p>
        </p:txBody>
      </p:sp>
      <p:sp>
        <p:nvSpPr>
          <p:cNvPr id="19" name="TextBox 19"/>
          <p:cNvSpPr txBox="1"/>
          <p:nvPr/>
        </p:nvSpPr>
        <p:spPr>
          <a:xfrm>
            <a:off x="6744146" y="5618410"/>
            <a:ext cx="7478614" cy="57403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Encouraging private sector participation in various sectors.</a:t>
            </a:r>
          </a:p>
        </p:txBody>
      </p:sp>
      <p:grpSp>
        <p:nvGrpSpPr>
          <p:cNvPr id="20" name="Group 20"/>
          <p:cNvGrpSpPr/>
          <p:nvPr/>
        </p:nvGrpSpPr>
        <p:grpSpPr>
          <a:xfrm>
            <a:off x="6594574" y="6472535"/>
            <a:ext cx="10496699" cy="19050"/>
            <a:chOff x="0" y="0"/>
            <a:chExt cx="13995598" cy="25400"/>
          </a:xfrm>
        </p:grpSpPr>
        <p:sp>
          <p:nvSpPr>
            <p:cNvPr id="21" name="Freeform 21"/>
            <p:cNvSpPr/>
            <p:nvPr/>
          </p:nvSpPr>
          <p:spPr>
            <a:xfrm>
              <a:off x="0" y="0"/>
              <a:ext cx="13995654" cy="25400"/>
            </a:xfrm>
            <a:custGeom>
              <a:avLst/>
              <a:gdLst/>
              <a:ahLst/>
              <a:cxnLst/>
              <a:rect l="l" t="t" r="r" b="b"/>
              <a:pathLst>
                <a:path w="13995654" h="25400">
                  <a:moveTo>
                    <a:pt x="0" y="12700"/>
                  </a:moveTo>
                  <a:cubicBezTo>
                    <a:pt x="0" y="5715"/>
                    <a:pt x="5715" y="0"/>
                    <a:pt x="12700" y="0"/>
                  </a:cubicBezTo>
                  <a:lnTo>
                    <a:pt x="13982954" y="0"/>
                  </a:lnTo>
                  <a:cubicBezTo>
                    <a:pt x="13989940" y="0"/>
                    <a:pt x="13995654" y="5715"/>
                    <a:pt x="13995654" y="12700"/>
                  </a:cubicBezTo>
                  <a:cubicBezTo>
                    <a:pt x="13995654" y="19685"/>
                    <a:pt x="13989940" y="25400"/>
                    <a:pt x="13982954" y="25400"/>
                  </a:cubicBezTo>
                  <a:lnTo>
                    <a:pt x="12700" y="25400"/>
                  </a:lnTo>
                  <a:cubicBezTo>
                    <a:pt x="5715" y="25400"/>
                    <a:pt x="0" y="19685"/>
                    <a:pt x="0" y="12700"/>
                  </a:cubicBezTo>
                  <a:close/>
                </a:path>
              </a:pathLst>
            </a:custGeom>
            <a:solidFill>
              <a:srgbClr val="D7425E"/>
            </a:solidFill>
          </p:spPr>
        </p:sp>
      </p:grpSp>
      <p:grpSp>
        <p:nvGrpSpPr>
          <p:cNvPr id="22" name="Group 22"/>
          <p:cNvGrpSpPr/>
          <p:nvPr/>
        </p:nvGrpSpPr>
        <p:grpSpPr>
          <a:xfrm>
            <a:off x="1032867" y="6626870"/>
            <a:ext cx="8125420" cy="2203848"/>
            <a:chOff x="0" y="0"/>
            <a:chExt cx="10833893" cy="2938463"/>
          </a:xfrm>
        </p:grpSpPr>
        <p:sp>
          <p:nvSpPr>
            <p:cNvPr id="23" name="Freeform 23"/>
            <p:cNvSpPr/>
            <p:nvPr/>
          </p:nvSpPr>
          <p:spPr>
            <a:xfrm>
              <a:off x="19050" y="19050"/>
              <a:ext cx="10795762" cy="2900299"/>
            </a:xfrm>
            <a:custGeom>
              <a:avLst/>
              <a:gdLst/>
              <a:ahLst/>
              <a:cxnLst/>
              <a:rect l="l" t="t" r="r" b="b"/>
              <a:pathLst>
                <a:path w="10795762" h="2900299">
                  <a:moveTo>
                    <a:pt x="0" y="598424"/>
                  </a:moveTo>
                  <a:cubicBezTo>
                    <a:pt x="0" y="267970"/>
                    <a:pt x="270510" y="0"/>
                    <a:pt x="604139" y="0"/>
                  </a:cubicBezTo>
                  <a:lnTo>
                    <a:pt x="10191623" y="0"/>
                  </a:lnTo>
                  <a:cubicBezTo>
                    <a:pt x="10525252" y="0"/>
                    <a:pt x="10795762" y="267970"/>
                    <a:pt x="10795762" y="598424"/>
                  </a:cubicBezTo>
                  <a:lnTo>
                    <a:pt x="10795762" y="2301875"/>
                  </a:lnTo>
                  <a:cubicBezTo>
                    <a:pt x="10795762" y="2632456"/>
                    <a:pt x="10525252" y="2900299"/>
                    <a:pt x="10191623" y="2900299"/>
                  </a:cubicBezTo>
                  <a:lnTo>
                    <a:pt x="604139" y="2900299"/>
                  </a:lnTo>
                  <a:cubicBezTo>
                    <a:pt x="270510" y="2900299"/>
                    <a:pt x="0" y="2632329"/>
                    <a:pt x="0" y="2301875"/>
                  </a:cubicBezTo>
                  <a:close/>
                </a:path>
              </a:pathLst>
            </a:custGeom>
            <a:solidFill>
              <a:srgbClr val="00002E"/>
            </a:solidFill>
          </p:spPr>
        </p:sp>
        <p:sp>
          <p:nvSpPr>
            <p:cNvPr id="24" name="Freeform 24"/>
            <p:cNvSpPr/>
            <p:nvPr/>
          </p:nvSpPr>
          <p:spPr>
            <a:xfrm>
              <a:off x="0" y="0"/>
              <a:ext cx="10833862" cy="2938526"/>
            </a:xfrm>
            <a:custGeom>
              <a:avLst/>
              <a:gdLst/>
              <a:ahLst/>
              <a:cxnLst/>
              <a:rect l="l" t="t" r="r" b="b"/>
              <a:pathLst>
                <a:path w="10833862" h="2938526">
                  <a:moveTo>
                    <a:pt x="0" y="617474"/>
                  </a:moveTo>
                  <a:cubicBezTo>
                    <a:pt x="0" y="276352"/>
                    <a:pt x="279146" y="0"/>
                    <a:pt x="623189" y="0"/>
                  </a:cubicBezTo>
                  <a:lnTo>
                    <a:pt x="10210673" y="0"/>
                  </a:lnTo>
                  <a:lnTo>
                    <a:pt x="10210673" y="19050"/>
                  </a:lnTo>
                  <a:lnTo>
                    <a:pt x="10210673" y="0"/>
                  </a:lnTo>
                  <a:cubicBezTo>
                    <a:pt x="10554716" y="0"/>
                    <a:pt x="10833862" y="276352"/>
                    <a:pt x="10833862" y="617474"/>
                  </a:cubicBezTo>
                  <a:lnTo>
                    <a:pt x="10814812" y="617474"/>
                  </a:lnTo>
                  <a:lnTo>
                    <a:pt x="10833862" y="617474"/>
                  </a:lnTo>
                  <a:lnTo>
                    <a:pt x="10833862" y="2320925"/>
                  </a:lnTo>
                  <a:lnTo>
                    <a:pt x="10814812" y="2320925"/>
                  </a:lnTo>
                  <a:lnTo>
                    <a:pt x="10833862" y="2320925"/>
                  </a:lnTo>
                  <a:cubicBezTo>
                    <a:pt x="10833862" y="2662174"/>
                    <a:pt x="10554716" y="2938399"/>
                    <a:pt x="10210673" y="2938399"/>
                  </a:cubicBezTo>
                  <a:lnTo>
                    <a:pt x="10210673" y="2919349"/>
                  </a:lnTo>
                  <a:lnTo>
                    <a:pt x="10210673" y="2938399"/>
                  </a:lnTo>
                  <a:lnTo>
                    <a:pt x="623189" y="2938399"/>
                  </a:lnTo>
                  <a:lnTo>
                    <a:pt x="623189" y="2919349"/>
                  </a:lnTo>
                  <a:lnTo>
                    <a:pt x="623189" y="2938399"/>
                  </a:lnTo>
                  <a:cubicBezTo>
                    <a:pt x="279146" y="2938526"/>
                    <a:pt x="0" y="2662174"/>
                    <a:pt x="0" y="2320925"/>
                  </a:cubicBezTo>
                  <a:lnTo>
                    <a:pt x="0" y="617474"/>
                  </a:lnTo>
                  <a:lnTo>
                    <a:pt x="19050" y="617474"/>
                  </a:lnTo>
                  <a:lnTo>
                    <a:pt x="0" y="617474"/>
                  </a:lnTo>
                  <a:moveTo>
                    <a:pt x="38100" y="617474"/>
                  </a:moveTo>
                  <a:lnTo>
                    <a:pt x="38100" y="2320925"/>
                  </a:lnTo>
                  <a:lnTo>
                    <a:pt x="19050" y="2320925"/>
                  </a:lnTo>
                  <a:lnTo>
                    <a:pt x="38100" y="2320925"/>
                  </a:lnTo>
                  <a:cubicBezTo>
                    <a:pt x="38100" y="2640711"/>
                    <a:pt x="299847" y="2900299"/>
                    <a:pt x="623189" y="2900299"/>
                  </a:cubicBezTo>
                  <a:lnTo>
                    <a:pt x="10210673" y="2900299"/>
                  </a:lnTo>
                  <a:cubicBezTo>
                    <a:pt x="10534015" y="2900299"/>
                    <a:pt x="10795762" y="2640711"/>
                    <a:pt x="10795762" y="2320925"/>
                  </a:cubicBezTo>
                  <a:lnTo>
                    <a:pt x="10795762" y="617474"/>
                  </a:lnTo>
                  <a:cubicBezTo>
                    <a:pt x="10795762" y="297688"/>
                    <a:pt x="10534015" y="38100"/>
                    <a:pt x="10210673" y="38100"/>
                  </a:cubicBezTo>
                  <a:lnTo>
                    <a:pt x="623189" y="38100"/>
                  </a:lnTo>
                  <a:lnTo>
                    <a:pt x="623189" y="19050"/>
                  </a:lnTo>
                  <a:lnTo>
                    <a:pt x="623189" y="38100"/>
                  </a:lnTo>
                  <a:cubicBezTo>
                    <a:pt x="299847" y="38100"/>
                    <a:pt x="38100" y="297688"/>
                    <a:pt x="38100" y="617474"/>
                  </a:cubicBezTo>
                  <a:close/>
                </a:path>
              </a:pathLst>
            </a:custGeom>
            <a:solidFill>
              <a:srgbClr val="DD785E"/>
            </a:solidFill>
          </p:spPr>
        </p:sp>
      </p:grpSp>
      <p:sp>
        <p:nvSpPr>
          <p:cNvPr id="25" name="TextBox 25"/>
          <p:cNvSpPr txBox="1"/>
          <p:nvPr/>
        </p:nvSpPr>
        <p:spPr>
          <a:xfrm>
            <a:off x="1374874" y="7324874"/>
            <a:ext cx="224433" cy="547687"/>
          </a:xfrm>
          <a:prstGeom prst="rect">
            <a:avLst/>
          </a:prstGeom>
        </p:spPr>
        <p:txBody>
          <a:bodyPr lIns="0" tIns="0" rIns="0" bIns="0" rtlCol="0" anchor="t">
            <a:spAutoFit/>
          </a:bodyPr>
          <a:lstStyle/>
          <a:p>
            <a:pPr algn="ctr">
              <a:lnSpc>
                <a:spcPts val="4687"/>
              </a:lnSpc>
            </a:pPr>
            <a:r>
              <a:rPr lang="en-US" sz="2937">
                <a:solidFill>
                  <a:srgbClr val="FFFFFF"/>
                </a:solidFill>
                <a:latin typeface="Abril Fatface"/>
                <a:ea typeface="Abril Fatface"/>
                <a:cs typeface="Abril Fatface"/>
                <a:sym typeface="Abril Fatface"/>
              </a:rPr>
              <a:t>3</a:t>
            </a:r>
          </a:p>
        </p:txBody>
      </p:sp>
      <p:sp>
        <p:nvSpPr>
          <p:cNvPr id="26" name="TextBox 26"/>
          <p:cNvSpPr txBox="1"/>
          <p:nvPr/>
        </p:nvSpPr>
        <p:spPr>
          <a:xfrm>
            <a:off x="9443145" y="6930777"/>
            <a:ext cx="3520231" cy="420687"/>
          </a:xfrm>
          <a:prstGeom prst="rect">
            <a:avLst/>
          </a:prstGeom>
        </p:spPr>
        <p:txBody>
          <a:bodyPr lIns="0" tIns="0" rIns="0" bIns="0" rtlCol="0" anchor="t">
            <a:spAutoFit/>
          </a:bodyPr>
          <a:lstStyle/>
          <a:p>
            <a:pPr algn="l">
              <a:lnSpc>
                <a:spcPts val="3437"/>
              </a:lnSpc>
            </a:pPr>
            <a:r>
              <a:rPr lang="en-US" sz="2750">
                <a:solidFill>
                  <a:srgbClr val="FFFFFF"/>
                </a:solidFill>
                <a:latin typeface="Abril Fatface"/>
                <a:ea typeface="Abril Fatface"/>
                <a:cs typeface="Abril Fatface"/>
                <a:sym typeface="Abril Fatface"/>
              </a:rPr>
              <a:t>Globalization</a:t>
            </a:r>
          </a:p>
        </p:txBody>
      </p:sp>
      <p:sp>
        <p:nvSpPr>
          <p:cNvPr id="27" name="TextBox 27"/>
          <p:cNvSpPr txBox="1"/>
          <p:nvPr/>
        </p:nvSpPr>
        <p:spPr>
          <a:xfrm>
            <a:off x="9443145" y="7464475"/>
            <a:ext cx="7498556" cy="1052810"/>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Opening up the Indian economy to foreign investment and trade.</a:t>
            </a:r>
          </a:p>
        </p:txBody>
      </p:sp>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526" y="0"/>
            <a:ext cx="19821525" cy="12192000"/>
          </a:xfrm>
          <a:custGeom>
            <a:avLst/>
            <a:gdLst/>
            <a:ahLst/>
            <a:cxnLst/>
            <a:rect l="l" t="t" r="r" b="b"/>
            <a:pathLst>
              <a:path w="18288000" h="12192000">
                <a:moveTo>
                  <a:pt x="0" y="0"/>
                </a:moveTo>
                <a:lnTo>
                  <a:pt x="18288000" y="0"/>
                </a:lnTo>
                <a:lnTo>
                  <a:pt x="18288000" y="12192000"/>
                </a:lnTo>
                <a:lnTo>
                  <a:pt x="0" y="12192000"/>
                </a:lnTo>
                <a:lnTo>
                  <a:pt x="0" y="0"/>
                </a:lnTo>
                <a:close/>
              </a:path>
            </a:pathLst>
          </a:custGeom>
          <a:blipFill>
            <a:blip r:embed="rId3">
              <a:alphaModFix amt="61000"/>
            </a:blip>
            <a:stretch>
              <a:fillRect/>
            </a:stretch>
          </a:blipFill>
        </p:spPr>
      </p:sp>
      <p:sp>
        <p:nvSpPr>
          <p:cNvPr id="4" name="TextBox 4"/>
          <p:cNvSpPr txBox="1"/>
          <p:nvPr/>
        </p:nvSpPr>
        <p:spPr>
          <a:xfrm>
            <a:off x="9753531" y="4144645"/>
            <a:ext cx="7040612" cy="1951355"/>
          </a:xfrm>
          <a:prstGeom prst="rect">
            <a:avLst/>
          </a:prstGeom>
        </p:spPr>
        <p:txBody>
          <a:bodyPr lIns="0" tIns="0" rIns="0" bIns="0" rtlCol="0" anchor="t">
            <a:spAutoFit/>
          </a:bodyPr>
          <a:lstStyle/>
          <a:p>
            <a:pPr algn="ctr">
              <a:lnSpc>
                <a:spcPts val="7749"/>
              </a:lnSpc>
            </a:pPr>
            <a:r>
              <a:rPr lang="en-US" sz="6199">
                <a:solidFill>
                  <a:srgbClr val="FFFFFF"/>
                </a:solidFill>
                <a:latin typeface="Abril Fatface"/>
                <a:ea typeface="Abril Fatface"/>
                <a:cs typeface="Abril Fatface"/>
                <a:sym typeface="Abril Fatface"/>
              </a:rPr>
              <a:t>Economic Consequences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650808" y="674489"/>
            <a:ext cx="9844385" cy="1370707"/>
          </a:xfrm>
          <a:prstGeom prst="rect">
            <a:avLst/>
          </a:prstGeom>
        </p:spPr>
        <p:txBody>
          <a:bodyPr lIns="0" tIns="0" rIns="0" bIns="0" rtlCol="0" anchor="t">
            <a:spAutoFit/>
          </a:bodyPr>
          <a:lstStyle/>
          <a:p>
            <a:pPr algn="l">
              <a:lnSpc>
                <a:spcPts val="5187"/>
              </a:lnSpc>
            </a:pPr>
            <a:r>
              <a:rPr lang="en-US" sz="4187" b="1">
                <a:solidFill>
                  <a:srgbClr val="FFFFFF"/>
                </a:solidFill>
                <a:latin typeface="Arimo Bold"/>
                <a:ea typeface="Arimo Bold"/>
                <a:cs typeface="Arimo Bold"/>
                <a:sym typeface="Arimo Bold"/>
              </a:rPr>
              <a:t>Economic Globalisation: Driving Forces of Growth</a:t>
            </a:r>
          </a:p>
        </p:txBody>
      </p:sp>
      <p:sp>
        <p:nvSpPr>
          <p:cNvPr id="7" name="Freeform 7" descr="preencoded.png"/>
          <p:cNvSpPr/>
          <p:nvPr/>
        </p:nvSpPr>
        <p:spPr>
          <a:xfrm>
            <a:off x="7650808" y="2384971"/>
            <a:ext cx="566291" cy="566291"/>
          </a:xfrm>
          <a:custGeom>
            <a:avLst/>
            <a:gdLst/>
            <a:ahLst/>
            <a:cxnLst/>
            <a:rect l="l" t="t" r="r" b="b"/>
            <a:pathLst>
              <a:path w="566291" h="566291">
                <a:moveTo>
                  <a:pt x="0" y="0"/>
                </a:moveTo>
                <a:lnTo>
                  <a:pt x="566291" y="0"/>
                </a:lnTo>
                <a:lnTo>
                  <a:pt x="566291" y="566291"/>
                </a:lnTo>
                <a:lnTo>
                  <a:pt x="0" y="566291"/>
                </a:lnTo>
                <a:lnTo>
                  <a:pt x="0" y="0"/>
                </a:lnTo>
                <a:close/>
              </a:path>
            </a:pathLst>
          </a:custGeom>
          <a:blipFill>
            <a:blip r:embed="rId4"/>
            <a:stretch>
              <a:fillRect/>
            </a:stretch>
          </a:blipFill>
        </p:spPr>
      </p:sp>
      <p:sp>
        <p:nvSpPr>
          <p:cNvPr id="8" name="TextBox 8"/>
          <p:cNvSpPr txBox="1"/>
          <p:nvPr/>
        </p:nvSpPr>
        <p:spPr>
          <a:xfrm>
            <a:off x="7650808" y="3158729"/>
            <a:ext cx="2665214" cy="352127"/>
          </a:xfrm>
          <a:prstGeom prst="rect">
            <a:avLst/>
          </a:prstGeom>
        </p:spPr>
        <p:txBody>
          <a:bodyPr lIns="0" tIns="0" rIns="0" bIns="0" rtlCol="0" anchor="t">
            <a:spAutoFit/>
          </a:bodyPr>
          <a:lstStyle/>
          <a:p>
            <a:pPr algn="l">
              <a:lnSpc>
                <a:spcPts val="2562"/>
              </a:lnSpc>
            </a:pPr>
            <a:r>
              <a:rPr lang="en-US" sz="2062" b="1">
                <a:solidFill>
                  <a:srgbClr val="FFFFFF"/>
                </a:solidFill>
                <a:latin typeface="Arimo Bold"/>
                <a:ea typeface="Arimo Bold"/>
                <a:cs typeface="Arimo Bold"/>
                <a:sym typeface="Arimo Bold"/>
              </a:rPr>
              <a:t>Trade Liberalization</a:t>
            </a:r>
          </a:p>
        </p:txBody>
      </p:sp>
      <p:sp>
        <p:nvSpPr>
          <p:cNvPr id="9" name="TextBox 9"/>
          <p:cNvSpPr txBox="1"/>
          <p:nvPr/>
        </p:nvSpPr>
        <p:spPr>
          <a:xfrm>
            <a:off x="7650808" y="3570535"/>
            <a:ext cx="4752231" cy="1888183"/>
          </a:xfrm>
          <a:prstGeom prst="rect">
            <a:avLst/>
          </a:prstGeom>
        </p:spPr>
        <p:txBody>
          <a:bodyPr lIns="0" tIns="0" rIns="0" bIns="0" rtlCol="0" anchor="t">
            <a:spAutoFit/>
          </a:bodyPr>
          <a:lstStyle/>
          <a:p>
            <a:pPr algn="l">
              <a:lnSpc>
                <a:spcPts val="2812"/>
              </a:lnSpc>
            </a:pPr>
            <a:r>
              <a:rPr lang="en-US" sz="1750">
                <a:solidFill>
                  <a:srgbClr val="FFFFFF"/>
                </a:solidFill>
                <a:latin typeface="PT Sans"/>
                <a:ea typeface="PT Sans"/>
                <a:cs typeface="PT Sans"/>
                <a:sym typeface="PT Sans"/>
              </a:rPr>
              <a:t>The reduction of trade barriers, such as tariffs and quotas, has facilitated free trade, allowing goods and services to flow more freely between countries. This has boosted global trade, leading to increased economic activity and growth.</a:t>
            </a:r>
          </a:p>
        </p:txBody>
      </p:sp>
      <p:sp>
        <p:nvSpPr>
          <p:cNvPr id="10" name="Freeform 10" descr="preencoded.png"/>
          <p:cNvSpPr/>
          <p:nvPr/>
        </p:nvSpPr>
        <p:spPr>
          <a:xfrm>
            <a:off x="12742812" y="2384971"/>
            <a:ext cx="566291" cy="566291"/>
          </a:xfrm>
          <a:custGeom>
            <a:avLst/>
            <a:gdLst/>
            <a:ahLst/>
            <a:cxnLst/>
            <a:rect l="l" t="t" r="r" b="b"/>
            <a:pathLst>
              <a:path w="566291" h="566291">
                <a:moveTo>
                  <a:pt x="0" y="0"/>
                </a:moveTo>
                <a:lnTo>
                  <a:pt x="566292" y="0"/>
                </a:lnTo>
                <a:lnTo>
                  <a:pt x="566292" y="566291"/>
                </a:lnTo>
                <a:lnTo>
                  <a:pt x="0" y="566291"/>
                </a:lnTo>
                <a:lnTo>
                  <a:pt x="0" y="0"/>
                </a:lnTo>
                <a:close/>
              </a:path>
            </a:pathLst>
          </a:custGeom>
          <a:blipFill>
            <a:blip r:embed="rId5"/>
            <a:stretch>
              <a:fillRect/>
            </a:stretch>
          </a:blipFill>
        </p:spPr>
      </p:sp>
      <p:sp>
        <p:nvSpPr>
          <p:cNvPr id="11" name="TextBox 11"/>
          <p:cNvSpPr txBox="1"/>
          <p:nvPr/>
        </p:nvSpPr>
        <p:spPr>
          <a:xfrm>
            <a:off x="12742812" y="3158729"/>
            <a:ext cx="1587642" cy="979488"/>
          </a:xfrm>
          <a:prstGeom prst="rect">
            <a:avLst/>
          </a:prstGeom>
        </p:spPr>
        <p:txBody>
          <a:bodyPr lIns="0" tIns="0" rIns="0" bIns="0" rtlCol="0" anchor="t">
            <a:spAutoFit/>
          </a:bodyPr>
          <a:lstStyle/>
          <a:p>
            <a:pPr algn="l">
              <a:lnSpc>
                <a:spcPts val="2562"/>
              </a:lnSpc>
            </a:pPr>
            <a:r>
              <a:rPr lang="en-US" sz="2062" b="1">
                <a:solidFill>
                  <a:srgbClr val="FFFFFF"/>
                </a:solidFill>
                <a:latin typeface="Arimo Bold"/>
                <a:ea typeface="Arimo Bold"/>
                <a:cs typeface="Arimo Bold"/>
                <a:sym typeface="Arimo Bold"/>
              </a:rPr>
              <a:t>Foreign Direct Investment</a:t>
            </a:r>
          </a:p>
        </p:txBody>
      </p:sp>
      <p:sp>
        <p:nvSpPr>
          <p:cNvPr id="12" name="TextBox 12"/>
          <p:cNvSpPr txBox="1"/>
          <p:nvPr/>
        </p:nvSpPr>
        <p:spPr>
          <a:xfrm>
            <a:off x="12742813" y="4250085"/>
            <a:ext cx="4752380" cy="2250579"/>
          </a:xfrm>
          <a:prstGeom prst="rect">
            <a:avLst/>
          </a:prstGeom>
        </p:spPr>
        <p:txBody>
          <a:bodyPr lIns="0" tIns="0" rIns="0" bIns="0" rtlCol="0" anchor="t">
            <a:spAutoFit/>
          </a:bodyPr>
          <a:lstStyle/>
          <a:p>
            <a:pPr algn="l">
              <a:lnSpc>
                <a:spcPts val="2812"/>
              </a:lnSpc>
            </a:pPr>
            <a:r>
              <a:rPr lang="en-US" sz="1750">
                <a:solidFill>
                  <a:srgbClr val="FFFFFF"/>
                </a:solidFill>
                <a:latin typeface="PT Sans"/>
                <a:ea typeface="PT Sans"/>
                <a:cs typeface="PT Sans"/>
                <a:sym typeface="PT Sans"/>
              </a:rPr>
              <a:t>Increased foreign direct investment, particularly in emerging markets like India, has fueled economic growth, creating jobs, and driving technological advancement. This flow of capital has been crucial in developing infrastructure and industries.</a:t>
            </a:r>
          </a:p>
        </p:txBody>
      </p:sp>
      <p:sp>
        <p:nvSpPr>
          <p:cNvPr id="13" name="Freeform 13" descr="preencoded.png"/>
          <p:cNvSpPr/>
          <p:nvPr/>
        </p:nvSpPr>
        <p:spPr>
          <a:xfrm>
            <a:off x="7650808" y="6092949"/>
            <a:ext cx="566291" cy="566291"/>
          </a:xfrm>
          <a:custGeom>
            <a:avLst/>
            <a:gdLst/>
            <a:ahLst/>
            <a:cxnLst/>
            <a:rect l="l" t="t" r="r" b="b"/>
            <a:pathLst>
              <a:path w="566291" h="566291">
                <a:moveTo>
                  <a:pt x="0" y="0"/>
                </a:moveTo>
                <a:lnTo>
                  <a:pt x="566291" y="0"/>
                </a:lnTo>
                <a:lnTo>
                  <a:pt x="566291" y="566291"/>
                </a:lnTo>
                <a:lnTo>
                  <a:pt x="0" y="566291"/>
                </a:lnTo>
                <a:lnTo>
                  <a:pt x="0" y="0"/>
                </a:lnTo>
                <a:close/>
              </a:path>
            </a:pathLst>
          </a:custGeom>
          <a:blipFill>
            <a:blip r:embed="rId6"/>
            <a:stretch>
              <a:fillRect/>
            </a:stretch>
          </a:blipFill>
        </p:spPr>
      </p:sp>
      <p:sp>
        <p:nvSpPr>
          <p:cNvPr id="14" name="TextBox 14"/>
          <p:cNvSpPr txBox="1"/>
          <p:nvPr/>
        </p:nvSpPr>
        <p:spPr>
          <a:xfrm>
            <a:off x="7650808" y="6868790"/>
            <a:ext cx="2874324" cy="655638"/>
          </a:xfrm>
          <a:prstGeom prst="rect">
            <a:avLst/>
          </a:prstGeom>
        </p:spPr>
        <p:txBody>
          <a:bodyPr lIns="0" tIns="0" rIns="0" bIns="0" rtlCol="0" anchor="t">
            <a:spAutoFit/>
          </a:bodyPr>
          <a:lstStyle/>
          <a:p>
            <a:pPr algn="l">
              <a:lnSpc>
                <a:spcPts val="2562"/>
              </a:lnSpc>
            </a:pPr>
            <a:r>
              <a:rPr lang="en-US" sz="2062" b="1">
                <a:solidFill>
                  <a:srgbClr val="FFFFFF"/>
                </a:solidFill>
                <a:latin typeface="Arimo Bold"/>
                <a:ea typeface="Arimo Bold"/>
                <a:cs typeface="Arimo Bold"/>
                <a:sym typeface="Arimo Bold"/>
              </a:rPr>
              <a:t>Technological Advancement</a:t>
            </a:r>
          </a:p>
        </p:txBody>
      </p:sp>
      <p:sp>
        <p:nvSpPr>
          <p:cNvPr id="15" name="TextBox 15"/>
          <p:cNvSpPr txBox="1"/>
          <p:nvPr/>
        </p:nvSpPr>
        <p:spPr>
          <a:xfrm>
            <a:off x="7650808" y="7686229"/>
            <a:ext cx="4752231" cy="1888182"/>
          </a:xfrm>
          <a:prstGeom prst="rect">
            <a:avLst/>
          </a:prstGeom>
        </p:spPr>
        <p:txBody>
          <a:bodyPr lIns="0" tIns="0" rIns="0" bIns="0" rtlCol="0" anchor="t">
            <a:spAutoFit/>
          </a:bodyPr>
          <a:lstStyle/>
          <a:p>
            <a:pPr algn="l">
              <a:lnSpc>
                <a:spcPts val="2812"/>
              </a:lnSpc>
            </a:pPr>
            <a:r>
              <a:rPr lang="en-US" sz="1750">
                <a:solidFill>
                  <a:srgbClr val="FFFFFF"/>
                </a:solidFill>
                <a:latin typeface="PT Sans"/>
                <a:ea typeface="PT Sans"/>
                <a:cs typeface="PT Sans"/>
                <a:sym typeface="PT Sans"/>
              </a:rPr>
              <a:t>The rapid advancement in technology, particularly in communication and transportation, has facilitated seamless global connectivity, bridging geographic distances and enabling faster trade and collaboration.</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TextBox 5"/>
          <p:cNvSpPr txBox="1"/>
          <p:nvPr/>
        </p:nvSpPr>
        <p:spPr>
          <a:xfrm>
            <a:off x="1047155" y="1035249"/>
            <a:ext cx="16193690" cy="1817191"/>
          </a:xfrm>
          <a:prstGeom prst="rect">
            <a:avLst/>
          </a:prstGeom>
        </p:spPr>
        <p:txBody>
          <a:bodyPr lIns="0" tIns="0" rIns="0" bIns="0" rtlCol="0" anchor="t">
            <a:spAutoFit/>
          </a:bodyPr>
          <a:lstStyle/>
          <a:p>
            <a:pPr algn="l">
              <a:lnSpc>
                <a:spcPts val="6875"/>
              </a:lnSpc>
            </a:pPr>
            <a:r>
              <a:rPr lang="en-US" sz="5500" b="1">
                <a:solidFill>
                  <a:srgbClr val="FFFFFF"/>
                </a:solidFill>
                <a:latin typeface="Arimo Bold"/>
                <a:ea typeface="Arimo Bold"/>
                <a:cs typeface="Arimo Bold"/>
                <a:sym typeface="Arimo Bold"/>
              </a:rPr>
              <a:t>Social and Cultural Globalisation: Intertwined Worlds</a:t>
            </a:r>
          </a:p>
        </p:txBody>
      </p:sp>
      <p:grpSp>
        <p:nvGrpSpPr>
          <p:cNvPr id="6" name="Group 6"/>
          <p:cNvGrpSpPr/>
          <p:nvPr/>
        </p:nvGrpSpPr>
        <p:grpSpPr>
          <a:xfrm>
            <a:off x="1032867" y="3773090"/>
            <a:ext cx="552152" cy="552152"/>
            <a:chOff x="0" y="0"/>
            <a:chExt cx="736203" cy="736203"/>
          </a:xfrm>
        </p:grpSpPr>
        <p:sp>
          <p:nvSpPr>
            <p:cNvPr id="7" name="Freeform 7"/>
            <p:cNvSpPr/>
            <p:nvPr/>
          </p:nvSpPr>
          <p:spPr>
            <a:xfrm>
              <a:off x="19050" y="19050"/>
              <a:ext cx="698119" cy="698119"/>
            </a:xfrm>
            <a:custGeom>
              <a:avLst/>
              <a:gdLst/>
              <a:ahLst/>
              <a:cxnLst/>
              <a:rect l="l" t="t" r="r" b="b"/>
              <a:pathLst>
                <a:path w="698119" h="698119">
                  <a:moveTo>
                    <a:pt x="0" y="348996"/>
                  </a:moveTo>
                  <a:cubicBezTo>
                    <a:pt x="0" y="156337"/>
                    <a:pt x="156337" y="0"/>
                    <a:pt x="348996" y="0"/>
                  </a:cubicBezTo>
                  <a:cubicBezTo>
                    <a:pt x="541655" y="0"/>
                    <a:pt x="698119" y="156337"/>
                    <a:pt x="698119" y="348996"/>
                  </a:cubicBezTo>
                  <a:cubicBezTo>
                    <a:pt x="698119" y="541655"/>
                    <a:pt x="541782" y="698119"/>
                    <a:pt x="348996" y="698119"/>
                  </a:cubicBezTo>
                  <a:cubicBezTo>
                    <a:pt x="156210" y="698119"/>
                    <a:pt x="0" y="541782"/>
                    <a:pt x="0" y="348996"/>
                  </a:cubicBezTo>
                  <a:close/>
                </a:path>
              </a:pathLst>
            </a:custGeom>
            <a:solidFill>
              <a:srgbClr val="00002E"/>
            </a:solidFill>
          </p:spPr>
        </p:sp>
        <p:sp>
          <p:nvSpPr>
            <p:cNvPr id="8" name="Freeform 8"/>
            <p:cNvSpPr/>
            <p:nvPr/>
          </p:nvSpPr>
          <p:spPr>
            <a:xfrm>
              <a:off x="0" y="0"/>
              <a:ext cx="736219" cy="736219"/>
            </a:xfrm>
            <a:custGeom>
              <a:avLst/>
              <a:gdLst/>
              <a:ahLst/>
              <a:cxnLst/>
              <a:rect l="l" t="t" r="r" b="b"/>
              <a:pathLst>
                <a:path w="736219" h="736219">
                  <a:moveTo>
                    <a:pt x="0" y="368046"/>
                  </a:moveTo>
                  <a:cubicBezTo>
                    <a:pt x="0" y="164846"/>
                    <a:pt x="164846" y="0"/>
                    <a:pt x="368046" y="0"/>
                  </a:cubicBezTo>
                  <a:cubicBezTo>
                    <a:pt x="373888" y="0"/>
                    <a:pt x="379349" y="2667"/>
                    <a:pt x="382905" y="7112"/>
                  </a:cubicBezTo>
                  <a:lnTo>
                    <a:pt x="368046" y="19050"/>
                  </a:lnTo>
                  <a:lnTo>
                    <a:pt x="368046" y="0"/>
                  </a:lnTo>
                  <a:lnTo>
                    <a:pt x="368046" y="19050"/>
                  </a:lnTo>
                  <a:lnTo>
                    <a:pt x="368046" y="0"/>
                  </a:lnTo>
                  <a:cubicBezTo>
                    <a:pt x="571373" y="0"/>
                    <a:pt x="736219" y="164846"/>
                    <a:pt x="736219" y="368046"/>
                  </a:cubicBezTo>
                  <a:cubicBezTo>
                    <a:pt x="736219" y="371856"/>
                    <a:pt x="735076" y="375539"/>
                    <a:pt x="733044" y="378587"/>
                  </a:cubicBezTo>
                  <a:lnTo>
                    <a:pt x="717169" y="368046"/>
                  </a:lnTo>
                  <a:lnTo>
                    <a:pt x="736219" y="368046"/>
                  </a:lnTo>
                  <a:cubicBezTo>
                    <a:pt x="736219" y="571373"/>
                    <a:pt x="571373" y="736092"/>
                    <a:pt x="368173" y="736092"/>
                  </a:cubicBezTo>
                  <a:lnTo>
                    <a:pt x="368173" y="717042"/>
                  </a:lnTo>
                  <a:lnTo>
                    <a:pt x="368173" y="697992"/>
                  </a:lnTo>
                  <a:lnTo>
                    <a:pt x="368173" y="717042"/>
                  </a:lnTo>
                  <a:lnTo>
                    <a:pt x="368173" y="736092"/>
                  </a:lnTo>
                  <a:cubicBezTo>
                    <a:pt x="164846" y="736219"/>
                    <a:pt x="0" y="571373"/>
                    <a:pt x="0" y="368046"/>
                  </a:cubicBezTo>
                  <a:lnTo>
                    <a:pt x="19050" y="368046"/>
                  </a:lnTo>
                  <a:lnTo>
                    <a:pt x="0" y="368046"/>
                  </a:lnTo>
                  <a:moveTo>
                    <a:pt x="38100" y="368046"/>
                  </a:moveTo>
                  <a:lnTo>
                    <a:pt x="19050" y="368046"/>
                  </a:lnTo>
                  <a:lnTo>
                    <a:pt x="38100" y="368046"/>
                  </a:lnTo>
                  <a:cubicBezTo>
                    <a:pt x="38100" y="550418"/>
                    <a:pt x="185801" y="698119"/>
                    <a:pt x="368046" y="698119"/>
                  </a:cubicBezTo>
                  <a:cubicBezTo>
                    <a:pt x="378587" y="698119"/>
                    <a:pt x="387096" y="706628"/>
                    <a:pt x="387096" y="717169"/>
                  </a:cubicBezTo>
                  <a:cubicBezTo>
                    <a:pt x="387096" y="727710"/>
                    <a:pt x="378587" y="736219"/>
                    <a:pt x="368046" y="736219"/>
                  </a:cubicBezTo>
                  <a:cubicBezTo>
                    <a:pt x="357505" y="736219"/>
                    <a:pt x="348996" y="727710"/>
                    <a:pt x="348996" y="717169"/>
                  </a:cubicBezTo>
                  <a:cubicBezTo>
                    <a:pt x="348996" y="706628"/>
                    <a:pt x="357505" y="698119"/>
                    <a:pt x="368046" y="698119"/>
                  </a:cubicBezTo>
                  <a:cubicBezTo>
                    <a:pt x="550291" y="698119"/>
                    <a:pt x="697992" y="550418"/>
                    <a:pt x="697992" y="368173"/>
                  </a:cubicBezTo>
                  <a:cubicBezTo>
                    <a:pt x="697992" y="364363"/>
                    <a:pt x="699135" y="360680"/>
                    <a:pt x="701167" y="357632"/>
                  </a:cubicBezTo>
                  <a:lnTo>
                    <a:pt x="717042" y="368173"/>
                  </a:lnTo>
                  <a:lnTo>
                    <a:pt x="697992" y="368173"/>
                  </a:lnTo>
                  <a:cubicBezTo>
                    <a:pt x="698119" y="185801"/>
                    <a:pt x="550418" y="38100"/>
                    <a:pt x="368046" y="38100"/>
                  </a:cubicBezTo>
                  <a:cubicBezTo>
                    <a:pt x="362204" y="38100"/>
                    <a:pt x="356743" y="35433"/>
                    <a:pt x="353187" y="30988"/>
                  </a:cubicBezTo>
                  <a:lnTo>
                    <a:pt x="368046" y="19050"/>
                  </a:lnTo>
                  <a:lnTo>
                    <a:pt x="368046" y="38100"/>
                  </a:lnTo>
                  <a:cubicBezTo>
                    <a:pt x="185801" y="38100"/>
                    <a:pt x="38100" y="185801"/>
                    <a:pt x="38100" y="368046"/>
                  </a:cubicBezTo>
                  <a:close/>
                </a:path>
              </a:pathLst>
            </a:custGeom>
            <a:solidFill>
              <a:srgbClr val="F2B42D"/>
            </a:solidFill>
          </p:spPr>
        </p:sp>
      </p:grpSp>
      <p:sp>
        <p:nvSpPr>
          <p:cNvPr id="9" name="TextBox 9"/>
          <p:cNvSpPr txBox="1"/>
          <p:nvPr/>
        </p:nvSpPr>
        <p:spPr>
          <a:xfrm>
            <a:off x="1869876" y="3749277"/>
            <a:ext cx="3520231" cy="478036"/>
          </a:xfrm>
          <a:prstGeom prst="rect">
            <a:avLst/>
          </a:prstGeom>
        </p:spPr>
        <p:txBody>
          <a:bodyPr lIns="0" tIns="0" rIns="0" bIns="0" rtlCol="0" anchor="t">
            <a:spAutoFit/>
          </a:bodyPr>
          <a:lstStyle/>
          <a:p>
            <a:pPr algn="l">
              <a:lnSpc>
                <a:spcPts val="3437"/>
              </a:lnSpc>
            </a:pPr>
            <a:r>
              <a:rPr lang="en-US" sz="2750" b="1">
                <a:solidFill>
                  <a:srgbClr val="FFFFFF"/>
                </a:solidFill>
                <a:latin typeface="Arimo Bold"/>
                <a:ea typeface="Arimo Bold"/>
                <a:cs typeface="Arimo Bold"/>
                <a:sym typeface="Arimo Bold"/>
              </a:rPr>
              <a:t>Cultural Exchange</a:t>
            </a:r>
          </a:p>
        </p:txBody>
      </p:sp>
      <p:sp>
        <p:nvSpPr>
          <p:cNvPr id="10" name="TextBox 10"/>
          <p:cNvSpPr txBox="1"/>
          <p:nvPr/>
        </p:nvSpPr>
        <p:spPr>
          <a:xfrm>
            <a:off x="1869876" y="4311551"/>
            <a:ext cx="4375696" cy="4404271"/>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Globalisation has facilitated cultural exchange, enabling individuals from different countries to interact, share ideas, and learn about each other's cultures. This exposure to diverse perspectives has enriched global understanding and broadened horizons.</a:t>
            </a:r>
          </a:p>
        </p:txBody>
      </p:sp>
      <p:grpSp>
        <p:nvGrpSpPr>
          <p:cNvPr id="11" name="Group 11"/>
          <p:cNvGrpSpPr/>
          <p:nvPr/>
        </p:nvGrpSpPr>
        <p:grpSpPr>
          <a:xfrm>
            <a:off x="6530429" y="3773090"/>
            <a:ext cx="552152" cy="552152"/>
            <a:chOff x="0" y="0"/>
            <a:chExt cx="736203" cy="736203"/>
          </a:xfrm>
        </p:grpSpPr>
        <p:sp>
          <p:nvSpPr>
            <p:cNvPr id="12" name="Freeform 12"/>
            <p:cNvSpPr/>
            <p:nvPr/>
          </p:nvSpPr>
          <p:spPr>
            <a:xfrm>
              <a:off x="19050" y="19050"/>
              <a:ext cx="698119" cy="698119"/>
            </a:xfrm>
            <a:custGeom>
              <a:avLst/>
              <a:gdLst/>
              <a:ahLst/>
              <a:cxnLst/>
              <a:rect l="l" t="t" r="r" b="b"/>
              <a:pathLst>
                <a:path w="698119" h="698119">
                  <a:moveTo>
                    <a:pt x="0" y="348996"/>
                  </a:moveTo>
                  <a:cubicBezTo>
                    <a:pt x="0" y="156337"/>
                    <a:pt x="156337" y="0"/>
                    <a:pt x="348996" y="0"/>
                  </a:cubicBezTo>
                  <a:cubicBezTo>
                    <a:pt x="541655" y="0"/>
                    <a:pt x="698119" y="156337"/>
                    <a:pt x="698119" y="348996"/>
                  </a:cubicBezTo>
                  <a:cubicBezTo>
                    <a:pt x="698119" y="541655"/>
                    <a:pt x="541782" y="698119"/>
                    <a:pt x="348996" y="698119"/>
                  </a:cubicBezTo>
                  <a:cubicBezTo>
                    <a:pt x="156210" y="698119"/>
                    <a:pt x="0" y="541782"/>
                    <a:pt x="0" y="348996"/>
                  </a:cubicBezTo>
                  <a:close/>
                </a:path>
              </a:pathLst>
            </a:custGeom>
            <a:solidFill>
              <a:srgbClr val="00002E"/>
            </a:solidFill>
          </p:spPr>
        </p:sp>
        <p:sp>
          <p:nvSpPr>
            <p:cNvPr id="13" name="Freeform 13"/>
            <p:cNvSpPr/>
            <p:nvPr/>
          </p:nvSpPr>
          <p:spPr>
            <a:xfrm>
              <a:off x="0" y="0"/>
              <a:ext cx="736219" cy="736219"/>
            </a:xfrm>
            <a:custGeom>
              <a:avLst/>
              <a:gdLst/>
              <a:ahLst/>
              <a:cxnLst/>
              <a:rect l="l" t="t" r="r" b="b"/>
              <a:pathLst>
                <a:path w="736219" h="736219">
                  <a:moveTo>
                    <a:pt x="0" y="368046"/>
                  </a:moveTo>
                  <a:cubicBezTo>
                    <a:pt x="0" y="164846"/>
                    <a:pt x="164846" y="0"/>
                    <a:pt x="368046" y="0"/>
                  </a:cubicBezTo>
                  <a:cubicBezTo>
                    <a:pt x="373888" y="0"/>
                    <a:pt x="379349" y="2667"/>
                    <a:pt x="382905" y="7112"/>
                  </a:cubicBezTo>
                  <a:lnTo>
                    <a:pt x="368046" y="19050"/>
                  </a:lnTo>
                  <a:lnTo>
                    <a:pt x="368046" y="0"/>
                  </a:lnTo>
                  <a:lnTo>
                    <a:pt x="368046" y="19050"/>
                  </a:lnTo>
                  <a:lnTo>
                    <a:pt x="368046" y="0"/>
                  </a:lnTo>
                  <a:cubicBezTo>
                    <a:pt x="571373" y="0"/>
                    <a:pt x="736219" y="164846"/>
                    <a:pt x="736219" y="368046"/>
                  </a:cubicBezTo>
                  <a:cubicBezTo>
                    <a:pt x="736219" y="371856"/>
                    <a:pt x="735076" y="375539"/>
                    <a:pt x="733044" y="378587"/>
                  </a:cubicBezTo>
                  <a:lnTo>
                    <a:pt x="717169" y="368046"/>
                  </a:lnTo>
                  <a:lnTo>
                    <a:pt x="736219" y="368046"/>
                  </a:lnTo>
                  <a:cubicBezTo>
                    <a:pt x="736219" y="571373"/>
                    <a:pt x="571373" y="736092"/>
                    <a:pt x="368173" y="736092"/>
                  </a:cubicBezTo>
                  <a:lnTo>
                    <a:pt x="368173" y="717042"/>
                  </a:lnTo>
                  <a:lnTo>
                    <a:pt x="368173" y="697992"/>
                  </a:lnTo>
                  <a:lnTo>
                    <a:pt x="368173" y="717042"/>
                  </a:lnTo>
                  <a:lnTo>
                    <a:pt x="368173" y="736092"/>
                  </a:lnTo>
                  <a:cubicBezTo>
                    <a:pt x="164846" y="736219"/>
                    <a:pt x="0" y="571373"/>
                    <a:pt x="0" y="368046"/>
                  </a:cubicBezTo>
                  <a:lnTo>
                    <a:pt x="19050" y="368046"/>
                  </a:lnTo>
                  <a:lnTo>
                    <a:pt x="0" y="368046"/>
                  </a:lnTo>
                  <a:moveTo>
                    <a:pt x="38100" y="368046"/>
                  </a:moveTo>
                  <a:lnTo>
                    <a:pt x="19050" y="368046"/>
                  </a:lnTo>
                  <a:lnTo>
                    <a:pt x="38100" y="368046"/>
                  </a:lnTo>
                  <a:cubicBezTo>
                    <a:pt x="38100" y="550418"/>
                    <a:pt x="185801" y="698119"/>
                    <a:pt x="368046" y="698119"/>
                  </a:cubicBezTo>
                  <a:cubicBezTo>
                    <a:pt x="378587" y="698119"/>
                    <a:pt x="387096" y="706628"/>
                    <a:pt x="387096" y="717169"/>
                  </a:cubicBezTo>
                  <a:cubicBezTo>
                    <a:pt x="387096" y="727710"/>
                    <a:pt x="378587" y="736219"/>
                    <a:pt x="368046" y="736219"/>
                  </a:cubicBezTo>
                  <a:cubicBezTo>
                    <a:pt x="357505" y="736219"/>
                    <a:pt x="348996" y="727710"/>
                    <a:pt x="348996" y="717169"/>
                  </a:cubicBezTo>
                  <a:cubicBezTo>
                    <a:pt x="348996" y="706628"/>
                    <a:pt x="357505" y="698119"/>
                    <a:pt x="368046" y="698119"/>
                  </a:cubicBezTo>
                  <a:cubicBezTo>
                    <a:pt x="550291" y="698119"/>
                    <a:pt x="697992" y="550418"/>
                    <a:pt x="697992" y="368173"/>
                  </a:cubicBezTo>
                  <a:cubicBezTo>
                    <a:pt x="697992" y="364363"/>
                    <a:pt x="699135" y="360680"/>
                    <a:pt x="701167" y="357632"/>
                  </a:cubicBezTo>
                  <a:lnTo>
                    <a:pt x="717042" y="368173"/>
                  </a:lnTo>
                  <a:lnTo>
                    <a:pt x="697992" y="368173"/>
                  </a:lnTo>
                  <a:cubicBezTo>
                    <a:pt x="698119" y="185801"/>
                    <a:pt x="550418" y="38100"/>
                    <a:pt x="368046" y="38100"/>
                  </a:cubicBezTo>
                  <a:cubicBezTo>
                    <a:pt x="362204" y="38100"/>
                    <a:pt x="356743" y="35433"/>
                    <a:pt x="353187" y="30988"/>
                  </a:cubicBezTo>
                  <a:lnTo>
                    <a:pt x="368046" y="19050"/>
                  </a:lnTo>
                  <a:lnTo>
                    <a:pt x="368046" y="38100"/>
                  </a:lnTo>
                  <a:cubicBezTo>
                    <a:pt x="185801" y="38100"/>
                    <a:pt x="38100" y="185801"/>
                    <a:pt x="38100" y="368046"/>
                  </a:cubicBezTo>
                  <a:close/>
                </a:path>
              </a:pathLst>
            </a:custGeom>
            <a:solidFill>
              <a:srgbClr val="D7425E"/>
            </a:solidFill>
          </p:spPr>
        </p:sp>
      </p:grpSp>
      <p:sp>
        <p:nvSpPr>
          <p:cNvPr id="14" name="TextBox 14"/>
          <p:cNvSpPr txBox="1"/>
          <p:nvPr/>
        </p:nvSpPr>
        <p:spPr>
          <a:xfrm>
            <a:off x="7367439" y="3749277"/>
            <a:ext cx="3520231" cy="478036"/>
          </a:xfrm>
          <a:prstGeom prst="rect">
            <a:avLst/>
          </a:prstGeom>
        </p:spPr>
        <p:txBody>
          <a:bodyPr lIns="0" tIns="0" rIns="0" bIns="0" rtlCol="0" anchor="t">
            <a:spAutoFit/>
          </a:bodyPr>
          <a:lstStyle/>
          <a:p>
            <a:pPr algn="l">
              <a:lnSpc>
                <a:spcPts val="3437"/>
              </a:lnSpc>
            </a:pPr>
            <a:r>
              <a:rPr lang="en-US" sz="2750" b="1">
                <a:solidFill>
                  <a:srgbClr val="FFFFFF"/>
                </a:solidFill>
                <a:latin typeface="Arimo Bold"/>
                <a:ea typeface="Arimo Bold"/>
                <a:cs typeface="Arimo Bold"/>
                <a:sym typeface="Arimo Bold"/>
              </a:rPr>
              <a:t>Impact on Traditions</a:t>
            </a:r>
          </a:p>
        </p:txBody>
      </p:sp>
      <p:sp>
        <p:nvSpPr>
          <p:cNvPr id="15" name="TextBox 15"/>
          <p:cNvSpPr txBox="1"/>
          <p:nvPr/>
        </p:nvSpPr>
        <p:spPr>
          <a:xfrm>
            <a:off x="7367439" y="4311551"/>
            <a:ext cx="4375696" cy="4883051"/>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While fostering cultural exchange, globalisation has also led to the adoption of global trends, which can sometimes influence or even challenge traditional values and practices. This has sparked discussions about the preservation of cultural identity in an increasingly interconnected world.</a:t>
            </a:r>
          </a:p>
        </p:txBody>
      </p:sp>
      <p:grpSp>
        <p:nvGrpSpPr>
          <p:cNvPr id="16" name="Group 16"/>
          <p:cNvGrpSpPr/>
          <p:nvPr/>
        </p:nvGrpSpPr>
        <p:grpSpPr>
          <a:xfrm>
            <a:off x="12027991" y="3773090"/>
            <a:ext cx="552152" cy="552152"/>
            <a:chOff x="0" y="0"/>
            <a:chExt cx="736203" cy="736203"/>
          </a:xfrm>
        </p:grpSpPr>
        <p:sp>
          <p:nvSpPr>
            <p:cNvPr id="17" name="Freeform 17"/>
            <p:cNvSpPr/>
            <p:nvPr/>
          </p:nvSpPr>
          <p:spPr>
            <a:xfrm>
              <a:off x="19050" y="19050"/>
              <a:ext cx="698119" cy="698119"/>
            </a:xfrm>
            <a:custGeom>
              <a:avLst/>
              <a:gdLst/>
              <a:ahLst/>
              <a:cxnLst/>
              <a:rect l="l" t="t" r="r" b="b"/>
              <a:pathLst>
                <a:path w="698119" h="698119">
                  <a:moveTo>
                    <a:pt x="0" y="348996"/>
                  </a:moveTo>
                  <a:cubicBezTo>
                    <a:pt x="0" y="156337"/>
                    <a:pt x="156337" y="0"/>
                    <a:pt x="348996" y="0"/>
                  </a:cubicBezTo>
                  <a:cubicBezTo>
                    <a:pt x="541655" y="0"/>
                    <a:pt x="698119" y="156337"/>
                    <a:pt x="698119" y="348996"/>
                  </a:cubicBezTo>
                  <a:cubicBezTo>
                    <a:pt x="698119" y="541655"/>
                    <a:pt x="541782" y="698119"/>
                    <a:pt x="348996" y="698119"/>
                  </a:cubicBezTo>
                  <a:cubicBezTo>
                    <a:pt x="156210" y="698119"/>
                    <a:pt x="0" y="541782"/>
                    <a:pt x="0" y="348996"/>
                  </a:cubicBezTo>
                  <a:close/>
                </a:path>
              </a:pathLst>
            </a:custGeom>
            <a:solidFill>
              <a:srgbClr val="00002E"/>
            </a:solidFill>
          </p:spPr>
        </p:sp>
        <p:sp>
          <p:nvSpPr>
            <p:cNvPr id="18" name="Freeform 18"/>
            <p:cNvSpPr/>
            <p:nvPr/>
          </p:nvSpPr>
          <p:spPr>
            <a:xfrm>
              <a:off x="0" y="0"/>
              <a:ext cx="736219" cy="736219"/>
            </a:xfrm>
            <a:custGeom>
              <a:avLst/>
              <a:gdLst/>
              <a:ahLst/>
              <a:cxnLst/>
              <a:rect l="l" t="t" r="r" b="b"/>
              <a:pathLst>
                <a:path w="736219" h="736219">
                  <a:moveTo>
                    <a:pt x="0" y="368046"/>
                  </a:moveTo>
                  <a:cubicBezTo>
                    <a:pt x="0" y="164846"/>
                    <a:pt x="164846" y="0"/>
                    <a:pt x="368046" y="0"/>
                  </a:cubicBezTo>
                  <a:cubicBezTo>
                    <a:pt x="373888" y="0"/>
                    <a:pt x="379349" y="2667"/>
                    <a:pt x="382905" y="7112"/>
                  </a:cubicBezTo>
                  <a:lnTo>
                    <a:pt x="368046" y="19050"/>
                  </a:lnTo>
                  <a:lnTo>
                    <a:pt x="368046" y="0"/>
                  </a:lnTo>
                  <a:lnTo>
                    <a:pt x="368046" y="19050"/>
                  </a:lnTo>
                  <a:lnTo>
                    <a:pt x="368046" y="0"/>
                  </a:lnTo>
                  <a:cubicBezTo>
                    <a:pt x="571373" y="0"/>
                    <a:pt x="736219" y="164846"/>
                    <a:pt x="736219" y="368046"/>
                  </a:cubicBezTo>
                  <a:cubicBezTo>
                    <a:pt x="736219" y="371856"/>
                    <a:pt x="735076" y="375539"/>
                    <a:pt x="733044" y="378587"/>
                  </a:cubicBezTo>
                  <a:lnTo>
                    <a:pt x="717169" y="368046"/>
                  </a:lnTo>
                  <a:lnTo>
                    <a:pt x="736219" y="368046"/>
                  </a:lnTo>
                  <a:cubicBezTo>
                    <a:pt x="736219" y="571373"/>
                    <a:pt x="571373" y="736092"/>
                    <a:pt x="368173" y="736092"/>
                  </a:cubicBezTo>
                  <a:lnTo>
                    <a:pt x="368173" y="717042"/>
                  </a:lnTo>
                  <a:lnTo>
                    <a:pt x="368173" y="697992"/>
                  </a:lnTo>
                  <a:lnTo>
                    <a:pt x="368173" y="717042"/>
                  </a:lnTo>
                  <a:lnTo>
                    <a:pt x="368173" y="736092"/>
                  </a:lnTo>
                  <a:cubicBezTo>
                    <a:pt x="164846" y="736219"/>
                    <a:pt x="0" y="571373"/>
                    <a:pt x="0" y="368046"/>
                  </a:cubicBezTo>
                  <a:lnTo>
                    <a:pt x="19050" y="368046"/>
                  </a:lnTo>
                  <a:lnTo>
                    <a:pt x="0" y="368046"/>
                  </a:lnTo>
                  <a:moveTo>
                    <a:pt x="38100" y="368046"/>
                  </a:moveTo>
                  <a:lnTo>
                    <a:pt x="19050" y="368046"/>
                  </a:lnTo>
                  <a:lnTo>
                    <a:pt x="38100" y="368046"/>
                  </a:lnTo>
                  <a:cubicBezTo>
                    <a:pt x="38100" y="550418"/>
                    <a:pt x="185801" y="698119"/>
                    <a:pt x="368046" y="698119"/>
                  </a:cubicBezTo>
                  <a:cubicBezTo>
                    <a:pt x="378587" y="698119"/>
                    <a:pt x="387096" y="706628"/>
                    <a:pt x="387096" y="717169"/>
                  </a:cubicBezTo>
                  <a:cubicBezTo>
                    <a:pt x="387096" y="727710"/>
                    <a:pt x="378587" y="736219"/>
                    <a:pt x="368046" y="736219"/>
                  </a:cubicBezTo>
                  <a:cubicBezTo>
                    <a:pt x="357505" y="736219"/>
                    <a:pt x="348996" y="727710"/>
                    <a:pt x="348996" y="717169"/>
                  </a:cubicBezTo>
                  <a:cubicBezTo>
                    <a:pt x="348996" y="706628"/>
                    <a:pt x="357505" y="698119"/>
                    <a:pt x="368046" y="698119"/>
                  </a:cubicBezTo>
                  <a:cubicBezTo>
                    <a:pt x="550291" y="698119"/>
                    <a:pt x="697992" y="550418"/>
                    <a:pt x="697992" y="368173"/>
                  </a:cubicBezTo>
                  <a:cubicBezTo>
                    <a:pt x="697992" y="364363"/>
                    <a:pt x="699135" y="360680"/>
                    <a:pt x="701167" y="357632"/>
                  </a:cubicBezTo>
                  <a:lnTo>
                    <a:pt x="717042" y="368173"/>
                  </a:lnTo>
                  <a:lnTo>
                    <a:pt x="697992" y="368173"/>
                  </a:lnTo>
                  <a:cubicBezTo>
                    <a:pt x="698119" y="185801"/>
                    <a:pt x="550418" y="38100"/>
                    <a:pt x="368046" y="38100"/>
                  </a:cubicBezTo>
                  <a:cubicBezTo>
                    <a:pt x="362204" y="38100"/>
                    <a:pt x="356743" y="35433"/>
                    <a:pt x="353187" y="30988"/>
                  </a:cubicBezTo>
                  <a:lnTo>
                    <a:pt x="368046" y="19050"/>
                  </a:lnTo>
                  <a:lnTo>
                    <a:pt x="368046" y="38100"/>
                  </a:lnTo>
                  <a:cubicBezTo>
                    <a:pt x="185801" y="38100"/>
                    <a:pt x="38100" y="185801"/>
                    <a:pt x="38100" y="368046"/>
                  </a:cubicBezTo>
                  <a:close/>
                </a:path>
              </a:pathLst>
            </a:custGeom>
            <a:solidFill>
              <a:srgbClr val="DD785E"/>
            </a:solidFill>
          </p:spPr>
        </p:sp>
      </p:grpSp>
      <p:sp>
        <p:nvSpPr>
          <p:cNvPr id="19" name="TextBox 19"/>
          <p:cNvSpPr txBox="1"/>
          <p:nvPr/>
        </p:nvSpPr>
        <p:spPr>
          <a:xfrm>
            <a:off x="12865001" y="3749277"/>
            <a:ext cx="4394299" cy="449262"/>
          </a:xfrm>
          <a:prstGeom prst="rect">
            <a:avLst/>
          </a:prstGeom>
        </p:spPr>
        <p:txBody>
          <a:bodyPr lIns="0" tIns="0" rIns="0" bIns="0" rtlCol="0" anchor="t">
            <a:spAutoFit/>
          </a:bodyPr>
          <a:lstStyle/>
          <a:p>
            <a:pPr algn="l">
              <a:lnSpc>
                <a:spcPts val="3437"/>
              </a:lnSpc>
            </a:pPr>
            <a:r>
              <a:rPr lang="en-US" sz="2750" b="1">
                <a:solidFill>
                  <a:srgbClr val="FFFFFF"/>
                </a:solidFill>
                <a:latin typeface="Arimo Bold"/>
                <a:ea typeface="Arimo Bold"/>
                <a:cs typeface="Arimo Bold"/>
                <a:sym typeface="Arimo Bold"/>
              </a:rPr>
              <a:t>Emerging Global Culture</a:t>
            </a:r>
          </a:p>
        </p:txBody>
      </p:sp>
      <p:sp>
        <p:nvSpPr>
          <p:cNvPr id="20" name="TextBox 20"/>
          <p:cNvSpPr txBox="1"/>
          <p:nvPr/>
        </p:nvSpPr>
        <p:spPr>
          <a:xfrm>
            <a:off x="12865001" y="4550941"/>
            <a:ext cx="4375696" cy="3925491"/>
          </a:xfrm>
          <a:prstGeom prst="rect">
            <a:avLst/>
          </a:prstGeom>
        </p:spPr>
        <p:txBody>
          <a:bodyPr lIns="0" tIns="0" rIns="0" bIns="0" rtlCol="0" anchor="t">
            <a:spAutoFit/>
          </a:bodyPr>
          <a:lstStyle/>
          <a:p>
            <a:pPr algn="l">
              <a:lnSpc>
                <a:spcPts val="3750"/>
              </a:lnSpc>
            </a:pPr>
            <a:r>
              <a:rPr lang="en-US" sz="2312">
                <a:solidFill>
                  <a:srgbClr val="FFFFFF"/>
                </a:solidFill>
                <a:latin typeface="PT Sans"/>
                <a:ea typeface="PT Sans"/>
                <a:cs typeface="PT Sans"/>
                <a:sym typeface="PT Sans"/>
              </a:rPr>
              <a:t>Globalisation has contributed to the emergence of a global culture, evident in shared trends in fashion, music, and entertainment. This convergence of cultural elements has created a sense of interconnectedness and a shared global experience.</a:t>
            </a: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TextBox 5"/>
          <p:cNvSpPr txBox="1"/>
          <p:nvPr/>
        </p:nvSpPr>
        <p:spPr>
          <a:xfrm>
            <a:off x="845344" y="1117848"/>
            <a:ext cx="15659844" cy="748456"/>
          </a:xfrm>
          <a:prstGeom prst="rect">
            <a:avLst/>
          </a:prstGeom>
        </p:spPr>
        <p:txBody>
          <a:bodyPr lIns="0" tIns="0" rIns="0" bIns="0" rtlCol="0" anchor="t">
            <a:spAutoFit/>
          </a:bodyPr>
          <a:lstStyle/>
          <a:p>
            <a:pPr algn="l">
              <a:lnSpc>
                <a:spcPts val="5562"/>
              </a:lnSpc>
            </a:pPr>
            <a:r>
              <a:rPr lang="en-US" sz="4437" b="1">
                <a:solidFill>
                  <a:srgbClr val="FFFFFF"/>
                </a:solidFill>
                <a:latin typeface="Arimo Bold"/>
                <a:ea typeface="Arimo Bold"/>
                <a:cs typeface="Arimo Bold"/>
                <a:sym typeface="Arimo Bold"/>
              </a:rPr>
              <a:t>Government and Regulatory Reforms: Shaping Globalisation</a:t>
            </a:r>
          </a:p>
        </p:txBody>
      </p:sp>
      <p:grpSp>
        <p:nvGrpSpPr>
          <p:cNvPr id="6" name="Group 6"/>
          <p:cNvGrpSpPr/>
          <p:nvPr/>
        </p:nvGrpSpPr>
        <p:grpSpPr>
          <a:xfrm>
            <a:off x="845344" y="3018829"/>
            <a:ext cx="2794695" cy="1784002"/>
            <a:chOff x="0" y="0"/>
            <a:chExt cx="3726260" cy="2378670"/>
          </a:xfrm>
        </p:grpSpPr>
        <p:sp>
          <p:nvSpPr>
            <p:cNvPr id="7" name="Freeform 7"/>
            <p:cNvSpPr/>
            <p:nvPr/>
          </p:nvSpPr>
          <p:spPr>
            <a:xfrm>
              <a:off x="19050" y="19050"/>
              <a:ext cx="3688080" cy="2340610"/>
            </a:xfrm>
            <a:custGeom>
              <a:avLst/>
              <a:gdLst/>
              <a:ahLst/>
              <a:cxnLst/>
              <a:rect l="l" t="t" r="r" b="b"/>
              <a:pathLst>
                <a:path w="3688080" h="2340610">
                  <a:moveTo>
                    <a:pt x="0" y="483108"/>
                  </a:moveTo>
                  <a:cubicBezTo>
                    <a:pt x="0" y="216281"/>
                    <a:pt x="217551" y="0"/>
                    <a:pt x="485902" y="0"/>
                  </a:cubicBezTo>
                  <a:lnTo>
                    <a:pt x="3202178" y="0"/>
                  </a:lnTo>
                  <a:cubicBezTo>
                    <a:pt x="3470529" y="0"/>
                    <a:pt x="3688080" y="216281"/>
                    <a:pt x="3688080" y="483108"/>
                  </a:cubicBezTo>
                  <a:lnTo>
                    <a:pt x="3688080" y="1857502"/>
                  </a:lnTo>
                  <a:cubicBezTo>
                    <a:pt x="3688080" y="2124329"/>
                    <a:pt x="3470529" y="2340610"/>
                    <a:pt x="3202178" y="2340610"/>
                  </a:cubicBezTo>
                  <a:lnTo>
                    <a:pt x="485902" y="2340610"/>
                  </a:lnTo>
                  <a:cubicBezTo>
                    <a:pt x="217551" y="2340610"/>
                    <a:pt x="0" y="2124329"/>
                    <a:pt x="0" y="1857502"/>
                  </a:cubicBezTo>
                  <a:close/>
                </a:path>
              </a:pathLst>
            </a:custGeom>
            <a:solidFill>
              <a:srgbClr val="00002E"/>
            </a:solidFill>
          </p:spPr>
        </p:sp>
        <p:sp>
          <p:nvSpPr>
            <p:cNvPr id="8" name="Freeform 8"/>
            <p:cNvSpPr/>
            <p:nvPr/>
          </p:nvSpPr>
          <p:spPr>
            <a:xfrm>
              <a:off x="0" y="0"/>
              <a:ext cx="3726180" cy="2378710"/>
            </a:xfrm>
            <a:custGeom>
              <a:avLst/>
              <a:gdLst/>
              <a:ahLst/>
              <a:cxnLst/>
              <a:rect l="l" t="t" r="r" b="b"/>
              <a:pathLst>
                <a:path w="3726180" h="2378710">
                  <a:moveTo>
                    <a:pt x="0" y="502158"/>
                  </a:moveTo>
                  <a:cubicBezTo>
                    <a:pt x="0" y="224663"/>
                    <a:pt x="226187" y="0"/>
                    <a:pt x="504952" y="0"/>
                  </a:cubicBezTo>
                  <a:lnTo>
                    <a:pt x="3221228" y="0"/>
                  </a:lnTo>
                  <a:lnTo>
                    <a:pt x="3221228" y="19050"/>
                  </a:lnTo>
                  <a:lnTo>
                    <a:pt x="3221228" y="0"/>
                  </a:lnTo>
                  <a:cubicBezTo>
                    <a:pt x="3499993" y="0"/>
                    <a:pt x="3726180" y="224663"/>
                    <a:pt x="3726180" y="502158"/>
                  </a:cubicBezTo>
                  <a:lnTo>
                    <a:pt x="3707130" y="502158"/>
                  </a:lnTo>
                  <a:lnTo>
                    <a:pt x="3726180" y="502158"/>
                  </a:lnTo>
                  <a:lnTo>
                    <a:pt x="3726180" y="1876552"/>
                  </a:lnTo>
                  <a:lnTo>
                    <a:pt x="3707130" y="1876552"/>
                  </a:lnTo>
                  <a:lnTo>
                    <a:pt x="3726180" y="1876552"/>
                  </a:lnTo>
                  <a:cubicBezTo>
                    <a:pt x="3726180" y="2154047"/>
                    <a:pt x="3499993" y="2378710"/>
                    <a:pt x="3221228" y="2378710"/>
                  </a:cubicBezTo>
                  <a:lnTo>
                    <a:pt x="3221228" y="2359660"/>
                  </a:lnTo>
                  <a:lnTo>
                    <a:pt x="3221228" y="2378710"/>
                  </a:lnTo>
                  <a:lnTo>
                    <a:pt x="504952" y="2378710"/>
                  </a:lnTo>
                  <a:lnTo>
                    <a:pt x="504952" y="2359660"/>
                  </a:lnTo>
                  <a:lnTo>
                    <a:pt x="504952" y="2378710"/>
                  </a:lnTo>
                  <a:cubicBezTo>
                    <a:pt x="226187" y="2378710"/>
                    <a:pt x="0" y="2153920"/>
                    <a:pt x="0" y="1876552"/>
                  </a:cubicBezTo>
                  <a:lnTo>
                    <a:pt x="0" y="502158"/>
                  </a:lnTo>
                  <a:lnTo>
                    <a:pt x="19050" y="502158"/>
                  </a:lnTo>
                  <a:lnTo>
                    <a:pt x="0" y="502158"/>
                  </a:lnTo>
                  <a:moveTo>
                    <a:pt x="38100" y="502158"/>
                  </a:moveTo>
                  <a:lnTo>
                    <a:pt x="38100" y="1876552"/>
                  </a:lnTo>
                  <a:lnTo>
                    <a:pt x="19050" y="1876552"/>
                  </a:lnTo>
                  <a:lnTo>
                    <a:pt x="38100" y="1876552"/>
                  </a:lnTo>
                  <a:cubicBezTo>
                    <a:pt x="38100" y="2132711"/>
                    <a:pt x="247015" y="2340610"/>
                    <a:pt x="504952" y="2340610"/>
                  </a:cubicBezTo>
                  <a:lnTo>
                    <a:pt x="3221228" y="2340610"/>
                  </a:lnTo>
                  <a:cubicBezTo>
                    <a:pt x="3479165" y="2340610"/>
                    <a:pt x="3688080" y="2132711"/>
                    <a:pt x="3688080" y="1876552"/>
                  </a:cubicBezTo>
                  <a:lnTo>
                    <a:pt x="3688080" y="502158"/>
                  </a:lnTo>
                  <a:cubicBezTo>
                    <a:pt x="3688207" y="245999"/>
                    <a:pt x="3479292" y="38100"/>
                    <a:pt x="3221228" y="38100"/>
                  </a:cubicBezTo>
                  <a:lnTo>
                    <a:pt x="504952" y="38100"/>
                  </a:lnTo>
                  <a:lnTo>
                    <a:pt x="504952" y="19050"/>
                  </a:lnTo>
                  <a:lnTo>
                    <a:pt x="504952" y="38100"/>
                  </a:lnTo>
                  <a:cubicBezTo>
                    <a:pt x="247015" y="38100"/>
                    <a:pt x="38100" y="245999"/>
                    <a:pt x="38100" y="502158"/>
                  </a:cubicBezTo>
                  <a:close/>
                </a:path>
              </a:pathLst>
            </a:custGeom>
            <a:solidFill>
              <a:srgbClr val="F2B42D"/>
            </a:solidFill>
          </p:spPr>
        </p:sp>
      </p:grpSp>
      <p:sp>
        <p:nvSpPr>
          <p:cNvPr id="9" name="TextBox 9"/>
          <p:cNvSpPr txBox="1"/>
          <p:nvPr/>
        </p:nvSpPr>
        <p:spPr>
          <a:xfrm>
            <a:off x="1129605" y="3573958"/>
            <a:ext cx="181124" cy="578346"/>
          </a:xfrm>
          <a:prstGeom prst="rect">
            <a:avLst/>
          </a:prstGeom>
        </p:spPr>
        <p:txBody>
          <a:bodyPr lIns="0" tIns="0" rIns="0" bIns="0" rtlCol="0" anchor="t">
            <a:spAutoFit/>
          </a:bodyPr>
          <a:lstStyle/>
          <a:p>
            <a:pPr algn="ctr">
              <a:lnSpc>
                <a:spcPts val="3749"/>
              </a:lnSpc>
            </a:pPr>
            <a:r>
              <a:rPr lang="en-US" sz="2375" b="1">
                <a:solidFill>
                  <a:srgbClr val="FFFFFF"/>
                </a:solidFill>
                <a:latin typeface="Arimo Bold"/>
                <a:ea typeface="Arimo Bold"/>
                <a:cs typeface="Arimo Bold"/>
                <a:sym typeface="Arimo Bold"/>
              </a:rPr>
              <a:t>1</a:t>
            </a:r>
          </a:p>
        </p:txBody>
      </p:sp>
      <p:sp>
        <p:nvSpPr>
          <p:cNvPr id="10" name="TextBox 10"/>
          <p:cNvSpPr txBox="1"/>
          <p:nvPr/>
        </p:nvSpPr>
        <p:spPr>
          <a:xfrm>
            <a:off x="3867150" y="3240658"/>
            <a:ext cx="2841575" cy="383679"/>
          </a:xfrm>
          <a:prstGeom prst="rect">
            <a:avLst/>
          </a:prstGeom>
        </p:spPr>
        <p:txBody>
          <a:bodyPr lIns="0" tIns="0" rIns="0" bIns="0" rtlCol="0" anchor="t">
            <a:spAutoFit/>
          </a:bodyPr>
          <a:lstStyle/>
          <a:p>
            <a:pPr algn="l">
              <a:lnSpc>
                <a:spcPts val="2750"/>
              </a:lnSpc>
            </a:pPr>
            <a:r>
              <a:rPr lang="en-US" sz="2187" b="1">
                <a:solidFill>
                  <a:srgbClr val="FFFFFF"/>
                </a:solidFill>
                <a:latin typeface="Arimo Bold"/>
                <a:ea typeface="Arimo Bold"/>
                <a:cs typeface="Arimo Bold"/>
                <a:sym typeface="Arimo Bold"/>
              </a:rPr>
              <a:t>Trade Agreements</a:t>
            </a:r>
          </a:p>
        </p:txBody>
      </p:sp>
      <p:sp>
        <p:nvSpPr>
          <p:cNvPr id="11" name="TextBox 11"/>
          <p:cNvSpPr txBox="1"/>
          <p:nvPr/>
        </p:nvSpPr>
        <p:spPr>
          <a:xfrm>
            <a:off x="3867150" y="3707754"/>
            <a:ext cx="13348395" cy="839391"/>
          </a:xfrm>
          <a:prstGeom prst="rect">
            <a:avLst/>
          </a:prstGeom>
        </p:spPr>
        <p:txBody>
          <a:bodyPr lIns="0" tIns="0" rIns="0" bIns="0" rtlCol="0" anchor="t">
            <a:spAutoFit/>
          </a:bodyPr>
          <a:lstStyle/>
          <a:p>
            <a:pPr algn="l">
              <a:lnSpc>
                <a:spcPts val="3000"/>
              </a:lnSpc>
            </a:pPr>
            <a:r>
              <a:rPr lang="en-US" sz="1874">
                <a:solidFill>
                  <a:srgbClr val="FFFFFF"/>
                </a:solidFill>
                <a:latin typeface="PT Sans"/>
                <a:ea typeface="PT Sans"/>
                <a:cs typeface="PT Sans"/>
                <a:sym typeface="PT Sans"/>
              </a:rPr>
              <a:t>Governments play a crucial role in facilitating globalisation through trade agreements, such as the World Trade Organization (WTO), which establish rules and guidelines for international trade, reducing barriers and promoting free trade.</a:t>
            </a:r>
          </a:p>
        </p:txBody>
      </p:sp>
      <p:grpSp>
        <p:nvGrpSpPr>
          <p:cNvPr id="12" name="Group 12"/>
          <p:cNvGrpSpPr/>
          <p:nvPr/>
        </p:nvGrpSpPr>
        <p:grpSpPr>
          <a:xfrm>
            <a:off x="3746450" y="4776638"/>
            <a:ext cx="13589794" cy="14288"/>
            <a:chOff x="0" y="0"/>
            <a:chExt cx="18119725" cy="19050"/>
          </a:xfrm>
        </p:grpSpPr>
        <p:sp>
          <p:nvSpPr>
            <p:cNvPr id="13" name="Freeform 13"/>
            <p:cNvSpPr/>
            <p:nvPr/>
          </p:nvSpPr>
          <p:spPr>
            <a:xfrm>
              <a:off x="0" y="0"/>
              <a:ext cx="18119725" cy="19050"/>
            </a:xfrm>
            <a:custGeom>
              <a:avLst/>
              <a:gdLst/>
              <a:ahLst/>
              <a:cxnLst/>
              <a:rect l="l" t="t" r="r" b="b"/>
              <a:pathLst>
                <a:path w="18119725" h="19050">
                  <a:moveTo>
                    <a:pt x="0" y="9525"/>
                  </a:moveTo>
                  <a:cubicBezTo>
                    <a:pt x="0" y="4318"/>
                    <a:pt x="4318" y="0"/>
                    <a:pt x="9525" y="0"/>
                  </a:cubicBezTo>
                  <a:lnTo>
                    <a:pt x="18110200" y="0"/>
                  </a:lnTo>
                  <a:cubicBezTo>
                    <a:pt x="18115407" y="0"/>
                    <a:pt x="18119725" y="4318"/>
                    <a:pt x="18119725" y="9525"/>
                  </a:cubicBezTo>
                  <a:cubicBezTo>
                    <a:pt x="18119725" y="14732"/>
                    <a:pt x="18115407" y="19050"/>
                    <a:pt x="18110200" y="19050"/>
                  </a:cubicBezTo>
                  <a:lnTo>
                    <a:pt x="9525" y="19050"/>
                  </a:lnTo>
                  <a:cubicBezTo>
                    <a:pt x="4318" y="19050"/>
                    <a:pt x="0" y="14732"/>
                    <a:pt x="0" y="9525"/>
                  </a:cubicBezTo>
                  <a:close/>
                </a:path>
              </a:pathLst>
            </a:custGeom>
            <a:solidFill>
              <a:srgbClr val="F2B42D"/>
            </a:solidFill>
          </p:spPr>
        </p:sp>
      </p:grpSp>
      <p:grpSp>
        <p:nvGrpSpPr>
          <p:cNvPr id="14" name="Group 14"/>
          <p:cNvGrpSpPr/>
          <p:nvPr/>
        </p:nvGrpSpPr>
        <p:grpSpPr>
          <a:xfrm>
            <a:off x="845344" y="4894957"/>
            <a:ext cx="5560962" cy="2170360"/>
            <a:chOff x="0" y="0"/>
            <a:chExt cx="7414617" cy="2893813"/>
          </a:xfrm>
        </p:grpSpPr>
        <p:sp>
          <p:nvSpPr>
            <p:cNvPr id="15" name="Freeform 15"/>
            <p:cNvSpPr/>
            <p:nvPr/>
          </p:nvSpPr>
          <p:spPr>
            <a:xfrm>
              <a:off x="19050" y="19050"/>
              <a:ext cx="7376540" cy="2855722"/>
            </a:xfrm>
            <a:custGeom>
              <a:avLst/>
              <a:gdLst/>
              <a:ahLst/>
              <a:cxnLst/>
              <a:rect l="l" t="t" r="r" b="b"/>
              <a:pathLst>
                <a:path w="7376540" h="2855722">
                  <a:moveTo>
                    <a:pt x="0" y="483108"/>
                  </a:moveTo>
                  <a:cubicBezTo>
                    <a:pt x="0" y="216281"/>
                    <a:pt x="218059" y="0"/>
                    <a:pt x="487045" y="0"/>
                  </a:cubicBezTo>
                  <a:lnTo>
                    <a:pt x="6889496" y="0"/>
                  </a:lnTo>
                  <a:cubicBezTo>
                    <a:pt x="7158482" y="0"/>
                    <a:pt x="7376540" y="216281"/>
                    <a:pt x="7376540" y="483108"/>
                  </a:cubicBezTo>
                  <a:lnTo>
                    <a:pt x="7376540" y="2372614"/>
                  </a:lnTo>
                  <a:cubicBezTo>
                    <a:pt x="7376540" y="2639441"/>
                    <a:pt x="7158482" y="2855722"/>
                    <a:pt x="6889496" y="2855722"/>
                  </a:cubicBezTo>
                  <a:lnTo>
                    <a:pt x="487045" y="2855722"/>
                  </a:lnTo>
                  <a:cubicBezTo>
                    <a:pt x="218059" y="2855722"/>
                    <a:pt x="0" y="2639441"/>
                    <a:pt x="0" y="2372614"/>
                  </a:cubicBezTo>
                  <a:close/>
                </a:path>
              </a:pathLst>
            </a:custGeom>
            <a:solidFill>
              <a:srgbClr val="00002E"/>
            </a:solidFill>
          </p:spPr>
        </p:sp>
        <p:sp>
          <p:nvSpPr>
            <p:cNvPr id="16" name="Freeform 16"/>
            <p:cNvSpPr/>
            <p:nvPr/>
          </p:nvSpPr>
          <p:spPr>
            <a:xfrm>
              <a:off x="0" y="0"/>
              <a:ext cx="7414640" cy="2893822"/>
            </a:xfrm>
            <a:custGeom>
              <a:avLst/>
              <a:gdLst/>
              <a:ahLst/>
              <a:cxnLst/>
              <a:rect l="l" t="t" r="r" b="b"/>
              <a:pathLst>
                <a:path w="7414640" h="2893822">
                  <a:moveTo>
                    <a:pt x="0" y="502158"/>
                  </a:moveTo>
                  <a:cubicBezTo>
                    <a:pt x="0" y="224663"/>
                    <a:pt x="226695" y="0"/>
                    <a:pt x="506095" y="0"/>
                  </a:cubicBezTo>
                  <a:lnTo>
                    <a:pt x="6908546" y="0"/>
                  </a:lnTo>
                  <a:lnTo>
                    <a:pt x="6908546" y="19050"/>
                  </a:lnTo>
                  <a:lnTo>
                    <a:pt x="6908546" y="0"/>
                  </a:lnTo>
                  <a:cubicBezTo>
                    <a:pt x="7187946" y="0"/>
                    <a:pt x="7414640" y="224663"/>
                    <a:pt x="7414640" y="502158"/>
                  </a:cubicBezTo>
                  <a:lnTo>
                    <a:pt x="7395590" y="502158"/>
                  </a:lnTo>
                  <a:lnTo>
                    <a:pt x="7414640" y="502158"/>
                  </a:lnTo>
                  <a:lnTo>
                    <a:pt x="7414640" y="2391664"/>
                  </a:lnTo>
                  <a:lnTo>
                    <a:pt x="7395590" y="2391664"/>
                  </a:lnTo>
                  <a:lnTo>
                    <a:pt x="7414640" y="2391664"/>
                  </a:lnTo>
                  <a:cubicBezTo>
                    <a:pt x="7414640" y="2669159"/>
                    <a:pt x="7187946" y="2893822"/>
                    <a:pt x="6908546" y="2893822"/>
                  </a:cubicBezTo>
                  <a:lnTo>
                    <a:pt x="6908546" y="2874772"/>
                  </a:lnTo>
                  <a:lnTo>
                    <a:pt x="6908546" y="2893822"/>
                  </a:lnTo>
                  <a:lnTo>
                    <a:pt x="506095" y="2893822"/>
                  </a:lnTo>
                  <a:lnTo>
                    <a:pt x="506095" y="2874772"/>
                  </a:lnTo>
                  <a:lnTo>
                    <a:pt x="506095" y="2893822"/>
                  </a:lnTo>
                  <a:cubicBezTo>
                    <a:pt x="226695" y="2893822"/>
                    <a:pt x="0" y="2669159"/>
                    <a:pt x="0" y="2391664"/>
                  </a:cubicBezTo>
                  <a:lnTo>
                    <a:pt x="0" y="502158"/>
                  </a:lnTo>
                  <a:lnTo>
                    <a:pt x="19050" y="502158"/>
                  </a:lnTo>
                  <a:lnTo>
                    <a:pt x="0" y="502158"/>
                  </a:lnTo>
                  <a:moveTo>
                    <a:pt x="38100" y="502158"/>
                  </a:moveTo>
                  <a:lnTo>
                    <a:pt x="38100" y="2391664"/>
                  </a:lnTo>
                  <a:lnTo>
                    <a:pt x="19050" y="2391664"/>
                  </a:lnTo>
                  <a:lnTo>
                    <a:pt x="38100" y="2391664"/>
                  </a:lnTo>
                  <a:cubicBezTo>
                    <a:pt x="38100" y="2647823"/>
                    <a:pt x="247523" y="2855722"/>
                    <a:pt x="506095" y="2855722"/>
                  </a:cubicBezTo>
                  <a:lnTo>
                    <a:pt x="6908546" y="2855722"/>
                  </a:lnTo>
                  <a:cubicBezTo>
                    <a:pt x="7167118" y="2855722"/>
                    <a:pt x="7376540" y="2647823"/>
                    <a:pt x="7376540" y="2391664"/>
                  </a:cubicBezTo>
                  <a:lnTo>
                    <a:pt x="7376540" y="502158"/>
                  </a:lnTo>
                  <a:cubicBezTo>
                    <a:pt x="7376541" y="245999"/>
                    <a:pt x="7167118" y="38100"/>
                    <a:pt x="6908546" y="38100"/>
                  </a:cubicBezTo>
                  <a:lnTo>
                    <a:pt x="506095" y="38100"/>
                  </a:lnTo>
                  <a:lnTo>
                    <a:pt x="506095" y="19050"/>
                  </a:lnTo>
                  <a:lnTo>
                    <a:pt x="506095" y="38100"/>
                  </a:lnTo>
                  <a:cubicBezTo>
                    <a:pt x="247523" y="38100"/>
                    <a:pt x="38100" y="245999"/>
                    <a:pt x="38100" y="502158"/>
                  </a:cubicBezTo>
                  <a:close/>
                </a:path>
              </a:pathLst>
            </a:custGeom>
            <a:solidFill>
              <a:srgbClr val="D7425E"/>
            </a:solidFill>
          </p:spPr>
        </p:sp>
      </p:grpSp>
      <p:sp>
        <p:nvSpPr>
          <p:cNvPr id="17" name="TextBox 17"/>
          <p:cNvSpPr txBox="1"/>
          <p:nvPr/>
        </p:nvSpPr>
        <p:spPr>
          <a:xfrm>
            <a:off x="1129605" y="5643264"/>
            <a:ext cx="181124" cy="578346"/>
          </a:xfrm>
          <a:prstGeom prst="rect">
            <a:avLst/>
          </a:prstGeom>
        </p:spPr>
        <p:txBody>
          <a:bodyPr lIns="0" tIns="0" rIns="0" bIns="0" rtlCol="0" anchor="t">
            <a:spAutoFit/>
          </a:bodyPr>
          <a:lstStyle/>
          <a:p>
            <a:pPr algn="ctr">
              <a:lnSpc>
                <a:spcPts val="3749"/>
              </a:lnSpc>
            </a:pPr>
            <a:r>
              <a:rPr lang="en-US" sz="2375" b="1">
                <a:solidFill>
                  <a:srgbClr val="FFFFFF"/>
                </a:solidFill>
                <a:latin typeface="Arimo Bold"/>
                <a:ea typeface="Arimo Bold"/>
                <a:cs typeface="Arimo Bold"/>
                <a:sym typeface="Arimo Bold"/>
              </a:rPr>
              <a:t>2</a:t>
            </a:r>
          </a:p>
        </p:txBody>
      </p:sp>
      <p:sp>
        <p:nvSpPr>
          <p:cNvPr id="18" name="TextBox 18"/>
          <p:cNvSpPr txBox="1"/>
          <p:nvPr/>
        </p:nvSpPr>
        <p:spPr>
          <a:xfrm>
            <a:off x="6633419" y="5122068"/>
            <a:ext cx="3907928" cy="355600"/>
          </a:xfrm>
          <a:prstGeom prst="rect">
            <a:avLst/>
          </a:prstGeom>
        </p:spPr>
        <p:txBody>
          <a:bodyPr lIns="0" tIns="0" rIns="0" bIns="0" rtlCol="0" anchor="t">
            <a:spAutoFit/>
          </a:bodyPr>
          <a:lstStyle/>
          <a:p>
            <a:pPr algn="l">
              <a:lnSpc>
                <a:spcPts val="2750"/>
              </a:lnSpc>
            </a:pPr>
            <a:r>
              <a:rPr lang="en-US" sz="2187" b="1">
                <a:solidFill>
                  <a:srgbClr val="FFFFFF"/>
                </a:solidFill>
                <a:latin typeface="Arimo Bold"/>
                <a:ea typeface="Arimo Bold"/>
                <a:cs typeface="Arimo Bold"/>
                <a:sym typeface="Arimo Bold"/>
              </a:rPr>
              <a:t>Regulatory Harmonization</a:t>
            </a:r>
          </a:p>
        </p:txBody>
      </p:sp>
      <p:sp>
        <p:nvSpPr>
          <p:cNvPr id="19" name="TextBox 19"/>
          <p:cNvSpPr txBox="1"/>
          <p:nvPr/>
        </p:nvSpPr>
        <p:spPr>
          <a:xfrm>
            <a:off x="6633419" y="5583882"/>
            <a:ext cx="10582126" cy="1225749"/>
          </a:xfrm>
          <a:prstGeom prst="rect">
            <a:avLst/>
          </a:prstGeom>
        </p:spPr>
        <p:txBody>
          <a:bodyPr lIns="0" tIns="0" rIns="0" bIns="0" rtlCol="0" anchor="t">
            <a:spAutoFit/>
          </a:bodyPr>
          <a:lstStyle/>
          <a:p>
            <a:pPr algn="l">
              <a:lnSpc>
                <a:spcPts val="3000"/>
              </a:lnSpc>
            </a:pPr>
            <a:r>
              <a:rPr lang="en-US" sz="1874">
                <a:solidFill>
                  <a:srgbClr val="FFFFFF"/>
                </a:solidFill>
                <a:latin typeface="PT Sans"/>
                <a:ea typeface="PT Sans"/>
                <a:cs typeface="PT Sans"/>
                <a:sym typeface="PT Sans"/>
              </a:rPr>
              <a:t>Harmonizing regulations across different countries is essential for facilitating cross-border trade and investment. Efforts to create uniform standards in areas like product safety and environmental regulations can streamline global business operations.</a:t>
            </a:r>
          </a:p>
        </p:txBody>
      </p:sp>
      <p:grpSp>
        <p:nvGrpSpPr>
          <p:cNvPr id="20" name="Group 20"/>
          <p:cNvGrpSpPr/>
          <p:nvPr/>
        </p:nvGrpSpPr>
        <p:grpSpPr>
          <a:xfrm>
            <a:off x="6512719" y="7039123"/>
            <a:ext cx="10823525" cy="14288"/>
            <a:chOff x="0" y="0"/>
            <a:chExt cx="14431367" cy="19050"/>
          </a:xfrm>
        </p:grpSpPr>
        <p:sp>
          <p:nvSpPr>
            <p:cNvPr id="21" name="Freeform 21"/>
            <p:cNvSpPr/>
            <p:nvPr/>
          </p:nvSpPr>
          <p:spPr>
            <a:xfrm>
              <a:off x="0" y="0"/>
              <a:ext cx="14431390" cy="19050"/>
            </a:xfrm>
            <a:custGeom>
              <a:avLst/>
              <a:gdLst/>
              <a:ahLst/>
              <a:cxnLst/>
              <a:rect l="l" t="t" r="r" b="b"/>
              <a:pathLst>
                <a:path w="14431390" h="19050">
                  <a:moveTo>
                    <a:pt x="0" y="9525"/>
                  </a:moveTo>
                  <a:cubicBezTo>
                    <a:pt x="0" y="4318"/>
                    <a:pt x="4318" y="0"/>
                    <a:pt x="9525" y="0"/>
                  </a:cubicBezTo>
                  <a:lnTo>
                    <a:pt x="14421865" y="0"/>
                  </a:lnTo>
                  <a:cubicBezTo>
                    <a:pt x="14427073" y="0"/>
                    <a:pt x="14431390" y="4318"/>
                    <a:pt x="14431390" y="9525"/>
                  </a:cubicBezTo>
                  <a:cubicBezTo>
                    <a:pt x="14431390" y="14732"/>
                    <a:pt x="14427073" y="19050"/>
                    <a:pt x="14421865" y="19050"/>
                  </a:cubicBezTo>
                  <a:lnTo>
                    <a:pt x="9525" y="19050"/>
                  </a:lnTo>
                  <a:cubicBezTo>
                    <a:pt x="4318" y="19050"/>
                    <a:pt x="0" y="14732"/>
                    <a:pt x="0" y="9525"/>
                  </a:cubicBezTo>
                  <a:close/>
                </a:path>
              </a:pathLst>
            </a:custGeom>
            <a:solidFill>
              <a:srgbClr val="D7425E"/>
            </a:solidFill>
          </p:spPr>
        </p:sp>
      </p:grpSp>
      <p:grpSp>
        <p:nvGrpSpPr>
          <p:cNvPr id="22" name="Group 22"/>
          <p:cNvGrpSpPr/>
          <p:nvPr/>
        </p:nvGrpSpPr>
        <p:grpSpPr>
          <a:xfrm>
            <a:off x="845344" y="7157442"/>
            <a:ext cx="8327231" cy="2170360"/>
            <a:chOff x="0" y="0"/>
            <a:chExt cx="11102975" cy="2893813"/>
          </a:xfrm>
        </p:grpSpPr>
        <p:sp>
          <p:nvSpPr>
            <p:cNvPr id="23" name="Freeform 23"/>
            <p:cNvSpPr/>
            <p:nvPr/>
          </p:nvSpPr>
          <p:spPr>
            <a:xfrm>
              <a:off x="19050" y="19050"/>
              <a:ext cx="11064875" cy="2855722"/>
            </a:xfrm>
            <a:custGeom>
              <a:avLst/>
              <a:gdLst/>
              <a:ahLst/>
              <a:cxnLst/>
              <a:rect l="l" t="t" r="r" b="b"/>
              <a:pathLst>
                <a:path w="11064875" h="2855722">
                  <a:moveTo>
                    <a:pt x="0" y="483108"/>
                  </a:moveTo>
                  <a:cubicBezTo>
                    <a:pt x="0" y="216281"/>
                    <a:pt x="218440" y="0"/>
                    <a:pt x="487807" y="0"/>
                  </a:cubicBezTo>
                  <a:lnTo>
                    <a:pt x="10577068" y="0"/>
                  </a:lnTo>
                  <a:cubicBezTo>
                    <a:pt x="10846436" y="0"/>
                    <a:pt x="11064875" y="216281"/>
                    <a:pt x="11064875" y="483108"/>
                  </a:cubicBezTo>
                  <a:lnTo>
                    <a:pt x="11064875" y="2372614"/>
                  </a:lnTo>
                  <a:cubicBezTo>
                    <a:pt x="11064875" y="2639441"/>
                    <a:pt x="10846436" y="2855722"/>
                    <a:pt x="10577068" y="2855722"/>
                  </a:cubicBezTo>
                  <a:lnTo>
                    <a:pt x="487807" y="2855722"/>
                  </a:lnTo>
                  <a:cubicBezTo>
                    <a:pt x="218440" y="2855722"/>
                    <a:pt x="0" y="2639441"/>
                    <a:pt x="0" y="2372614"/>
                  </a:cubicBezTo>
                  <a:close/>
                </a:path>
              </a:pathLst>
            </a:custGeom>
            <a:solidFill>
              <a:srgbClr val="00002E"/>
            </a:solidFill>
          </p:spPr>
        </p:sp>
        <p:sp>
          <p:nvSpPr>
            <p:cNvPr id="24" name="Freeform 24"/>
            <p:cNvSpPr/>
            <p:nvPr/>
          </p:nvSpPr>
          <p:spPr>
            <a:xfrm>
              <a:off x="0" y="0"/>
              <a:ext cx="11102975" cy="2893822"/>
            </a:xfrm>
            <a:custGeom>
              <a:avLst/>
              <a:gdLst/>
              <a:ahLst/>
              <a:cxnLst/>
              <a:rect l="l" t="t" r="r" b="b"/>
              <a:pathLst>
                <a:path w="11102975" h="2893822">
                  <a:moveTo>
                    <a:pt x="0" y="502158"/>
                  </a:moveTo>
                  <a:cubicBezTo>
                    <a:pt x="0" y="224663"/>
                    <a:pt x="227076" y="0"/>
                    <a:pt x="506857" y="0"/>
                  </a:cubicBezTo>
                  <a:lnTo>
                    <a:pt x="10596118" y="0"/>
                  </a:lnTo>
                  <a:lnTo>
                    <a:pt x="10596118" y="19050"/>
                  </a:lnTo>
                  <a:lnTo>
                    <a:pt x="10596118" y="0"/>
                  </a:lnTo>
                  <a:cubicBezTo>
                    <a:pt x="10875900" y="0"/>
                    <a:pt x="11102975" y="224663"/>
                    <a:pt x="11102975" y="502158"/>
                  </a:cubicBezTo>
                  <a:lnTo>
                    <a:pt x="11083925" y="502158"/>
                  </a:lnTo>
                  <a:lnTo>
                    <a:pt x="11102975" y="502158"/>
                  </a:lnTo>
                  <a:lnTo>
                    <a:pt x="11102975" y="2391664"/>
                  </a:lnTo>
                  <a:lnTo>
                    <a:pt x="11083925" y="2391664"/>
                  </a:lnTo>
                  <a:lnTo>
                    <a:pt x="11102975" y="2391664"/>
                  </a:lnTo>
                  <a:cubicBezTo>
                    <a:pt x="11102975" y="2669159"/>
                    <a:pt x="10875900" y="2893822"/>
                    <a:pt x="10596118" y="2893822"/>
                  </a:cubicBezTo>
                  <a:lnTo>
                    <a:pt x="10596118" y="2874772"/>
                  </a:lnTo>
                  <a:lnTo>
                    <a:pt x="10596118" y="2893822"/>
                  </a:lnTo>
                  <a:lnTo>
                    <a:pt x="506857" y="2893822"/>
                  </a:lnTo>
                  <a:lnTo>
                    <a:pt x="506857" y="2874772"/>
                  </a:lnTo>
                  <a:lnTo>
                    <a:pt x="506857" y="2893822"/>
                  </a:lnTo>
                  <a:cubicBezTo>
                    <a:pt x="227076" y="2893822"/>
                    <a:pt x="0" y="2669159"/>
                    <a:pt x="0" y="2391664"/>
                  </a:cubicBezTo>
                  <a:lnTo>
                    <a:pt x="0" y="502158"/>
                  </a:lnTo>
                  <a:lnTo>
                    <a:pt x="19050" y="502158"/>
                  </a:lnTo>
                  <a:lnTo>
                    <a:pt x="0" y="502158"/>
                  </a:lnTo>
                  <a:moveTo>
                    <a:pt x="38100" y="502158"/>
                  </a:moveTo>
                  <a:lnTo>
                    <a:pt x="38100" y="2391664"/>
                  </a:lnTo>
                  <a:lnTo>
                    <a:pt x="19050" y="2391664"/>
                  </a:lnTo>
                  <a:lnTo>
                    <a:pt x="38100" y="2391664"/>
                  </a:lnTo>
                  <a:cubicBezTo>
                    <a:pt x="38100" y="2647823"/>
                    <a:pt x="247777" y="2855722"/>
                    <a:pt x="506857" y="2855722"/>
                  </a:cubicBezTo>
                  <a:lnTo>
                    <a:pt x="10596118" y="2855722"/>
                  </a:lnTo>
                  <a:cubicBezTo>
                    <a:pt x="10855199" y="2855722"/>
                    <a:pt x="11064875" y="2647823"/>
                    <a:pt x="11064875" y="2391664"/>
                  </a:cubicBezTo>
                  <a:lnTo>
                    <a:pt x="11064875" y="502158"/>
                  </a:lnTo>
                  <a:cubicBezTo>
                    <a:pt x="11064875" y="245999"/>
                    <a:pt x="10855198" y="38100"/>
                    <a:pt x="10596118" y="38100"/>
                  </a:cubicBezTo>
                  <a:lnTo>
                    <a:pt x="506857" y="38100"/>
                  </a:lnTo>
                  <a:lnTo>
                    <a:pt x="506857" y="19050"/>
                  </a:lnTo>
                  <a:lnTo>
                    <a:pt x="506857" y="38100"/>
                  </a:lnTo>
                  <a:cubicBezTo>
                    <a:pt x="247777" y="38100"/>
                    <a:pt x="38100" y="245999"/>
                    <a:pt x="38100" y="502158"/>
                  </a:cubicBezTo>
                  <a:close/>
                </a:path>
              </a:pathLst>
            </a:custGeom>
            <a:solidFill>
              <a:srgbClr val="DD785E"/>
            </a:solidFill>
          </p:spPr>
        </p:sp>
      </p:grpSp>
      <p:sp>
        <p:nvSpPr>
          <p:cNvPr id="25" name="TextBox 25"/>
          <p:cNvSpPr txBox="1"/>
          <p:nvPr/>
        </p:nvSpPr>
        <p:spPr>
          <a:xfrm>
            <a:off x="1129605" y="7905749"/>
            <a:ext cx="181124" cy="578346"/>
          </a:xfrm>
          <a:prstGeom prst="rect">
            <a:avLst/>
          </a:prstGeom>
        </p:spPr>
        <p:txBody>
          <a:bodyPr lIns="0" tIns="0" rIns="0" bIns="0" rtlCol="0" anchor="t">
            <a:spAutoFit/>
          </a:bodyPr>
          <a:lstStyle/>
          <a:p>
            <a:pPr algn="ctr">
              <a:lnSpc>
                <a:spcPts val="3749"/>
              </a:lnSpc>
            </a:pPr>
            <a:r>
              <a:rPr lang="en-US" sz="2375" b="1">
                <a:solidFill>
                  <a:srgbClr val="FFFFFF"/>
                </a:solidFill>
                <a:latin typeface="Arimo Bold"/>
                <a:ea typeface="Arimo Bold"/>
                <a:cs typeface="Arimo Bold"/>
                <a:sym typeface="Arimo Bold"/>
              </a:rPr>
              <a:t>3</a:t>
            </a:r>
          </a:p>
        </p:txBody>
      </p:sp>
      <p:sp>
        <p:nvSpPr>
          <p:cNvPr id="26" name="TextBox 26"/>
          <p:cNvSpPr txBox="1"/>
          <p:nvPr/>
        </p:nvSpPr>
        <p:spPr>
          <a:xfrm>
            <a:off x="9399686" y="7384553"/>
            <a:ext cx="2841575" cy="383679"/>
          </a:xfrm>
          <a:prstGeom prst="rect">
            <a:avLst/>
          </a:prstGeom>
        </p:spPr>
        <p:txBody>
          <a:bodyPr lIns="0" tIns="0" rIns="0" bIns="0" rtlCol="0" anchor="t">
            <a:spAutoFit/>
          </a:bodyPr>
          <a:lstStyle/>
          <a:p>
            <a:pPr algn="l">
              <a:lnSpc>
                <a:spcPts val="2750"/>
              </a:lnSpc>
            </a:pPr>
            <a:r>
              <a:rPr lang="en-US" sz="2187" b="1">
                <a:solidFill>
                  <a:srgbClr val="FFFFFF"/>
                </a:solidFill>
                <a:latin typeface="Arimo Bold"/>
                <a:ea typeface="Arimo Bold"/>
                <a:cs typeface="Arimo Bold"/>
                <a:sym typeface="Arimo Bold"/>
              </a:rPr>
              <a:t>Economic Policies</a:t>
            </a:r>
          </a:p>
        </p:txBody>
      </p:sp>
      <p:sp>
        <p:nvSpPr>
          <p:cNvPr id="27" name="TextBox 27"/>
          <p:cNvSpPr txBox="1"/>
          <p:nvPr/>
        </p:nvSpPr>
        <p:spPr>
          <a:xfrm>
            <a:off x="9399686" y="7846367"/>
            <a:ext cx="7815858" cy="1225749"/>
          </a:xfrm>
          <a:prstGeom prst="rect">
            <a:avLst/>
          </a:prstGeom>
        </p:spPr>
        <p:txBody>
          <a:bodyPr lIns="0" tIns="0" rIns="0" bIns="0" rtlCol="0" anchor="t">
            <a:spAutoFit/>
          </a:bodyPr>
          <a:lstStyle/>
          <a:p>
            <a:pPr algn="l">
              <a:lnSpc>
                <a:spcPts val="3000"/>
              </a:lnSpc>
            </a:pPr>
            <a:r>
              <a:rPr lang="en-US" sz="1874">
                <a:solidFill>
                  <a:srgbClr val="FFFFFF"/>
                </a:solidFill>
                <a:latin typeface="PT Sans"/>
                <a:ea typeface="PT Sans"/>
                <a:cs typeface="PT Sans"/>
                <a:sym typeface="PT Sans"/>
              </a:rPr>
              <a:t>Governments adopt economic policies, such as tax incentives and subsidies, to attract foreign investment and encourage the growth of domestic industries, creating a favorable environment for global business activities.</a:t>
            </a: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6" name="TextBox 6"/>
          <p:cNvSpPr txBox="1"/>
          <p:nvPr/>
        </p:nvSpPr>
        <p:spPr>
          <a:xfrm>
            <a:off x="7766000" y="870942"/>
            <a:ext cx="6104632" cy="762000"/>
          </a:xfrm>
          <a:prstGeom prst="rect">
            <a:avLst/>
          </a:prstGeom>
        </p:spPr>
        <p:txBody>
          <a:bodyPr lIns="0" tIns="0" rIns="0" bIns="0" rtlCol="0" anchor="t">
            <a:spAutoFit/>
          </a:bodyPr>
          <a:lstStyle/>
          <a:p>
            <a:pPr algn="l">
              <a:lnSpc>
                <a:spcPts val="6000"/>
              </a:lnSpc>
            </a:pPr>
            <a:r>
              <a:rPr lang="en-US" sz="4750">
                <a:solidFill>
                  <a:srgbClr val="FFFFFF"/>
                </a:solidFill>
                <a:latin typeface="Abril Fatface"/>
                <a:ea typeface="Abril Fatface"/>
                <a:cs typeface="Abril Fatface"/>
                <a:sym typeface="Abril Fatface"/>
              </a:rPr>
              <a:t>Challenges</a:t>
            </a:r>
          </a:p>
        </p:txBody>
      </p:sp>
      <p:grpSp>
        <p:nvGrpSpPr>
          <p:cNvPr id="7" name="Group 7"/>
          <p:cNvGrpSpPr/>
          <p:nvPr/>
        </p:nvGrpSpPr>
        <p:grpSpPr>
          <a:xfrm>
            <a:off x="7766000" y="2061121"/>
            <a:ext cx="9613999" cy="2300585"/>
            <a:chOff x="0" y="0"/>
            <a:chExt cx="12818665" cy="3067447"/>
          </a:xfrm>
        </p:grpSpPr>
        <p:sp>
          <p:nvSpPr>
            <p:cNvPr id="8" name="Freeform 8" descr="preencoded.png"/>
            <p:cNvSpPr/>
            <p:nvPr/>
          </p:nvSpPr>
          <p:spPr>
            <a:xfrm>
              <a:off x="0" y="0"/>
              <a:ext cx="1729582" cy="3067447"/>
            </a:xfrm>
            <a:custGeom>
              <a:avLst/>
              <a:gdLst/>
              <a:ahLst/>
              <a:cxnLst/>
              <a:rect l="l" t="t" r="r" b="b"/>
              <a:pathLst>
                <a:path w="1729582" h="3067447">
                  <a:moveTo>
                    <a:pt x="0" y="0"/>
                  </a:moveTo>
                  <a:lnTo>
                    <a:pt x="1729582" y="0"/>
                  </a:lnTo>
                  <a:lnTo>
                    <a:pt x="1729582" y="3067447"/>
                  </a:lnTo>
                  <a:lnTo>
                    <a:pt x="0" y="3067447"/>
                  </a:lnTo>
                  <a:lnTo>
                    <a:pt x="0" y="0"/>
                  </a:lnTo>
                  <a:close/>
                </a:path>
              </a:pathLst>
            </a:custGeom>
            <a:blipFill>
              <a:blip r:embed="rId4"/>
              <a:stretch>
                <a:fillRect t="-166" b="-166"/>
              </a:stretch>
            </a:blipFill>
          </p:spPr>
        </p:sp>
        <p:sp>
          <p:nvSpPr>
            <p:cNvPr id="9" name="TextBox 9"/>
            <p:cNvSpPr txBox="1"/>
            <p:nvPr/>
          </p:nvSpPr>
          <p:spPr>
            <a:xfrm>
              <a:off x="2248297" y="326827"/>
              <a:ext cx="4069755" cy="501650"/>
            </a:xfrm>
            <a:prstGeom prst="rect">
              <a:avLst/>
            </a:prstGeom>
          </p:spPr>
          <p:txBody>
            <a:bodyPr lIns="0" tIns="0" rIns="0" bIns="0" rtlCol="0" anchor="t">
              <a:spAutoFit/>
            </a:bodyPr>
            <a:lstStyle/>
            <a:p>
              <a:pPr algn="l">
                <a:lnSpc>
                  <a:spcPts val="3000"/>
                </a:lnSpc>
              </a:pPr>
              <a:r>
                <a:rPr lang="en-US" sz="2375">
                  <a:solidFill>
                    <a:srgbClr val="FFFFFF"/>
                  </a:solidFill>
                  <a:latin typeface="Abril Fatface"/>
                  <a:ea typeface="Abril Fatface"/>
                  <a:cs typeface="Abril Fatface"/>
                  <a:sym typeface="Abril Fatface"/>
                </a:rPr>
                <a:t>Income Inequality</a:t>
              </a:r>
            </a:p>
          </p:txBody>
        </p:sp>
        <p:sp>
          <p:nvSpPr>
            <p:cNvPr id="10" name="TextBox 10"/>
            <p:cNvSpPr txBox="1"/>
            <p:nvPr/>
          </p:nvSpPr>
          <p:spPr>
            <a:xfrm>
              <a:off x="2248297" y="985638"/>
              <a:ext cx="10570368" cy="1735932"/>
            </a:xfrm>
            <a:prstGeom prst="rect">
              <a:avLst/>
            </a:prstGeom>
          </p:spPr>
          <p:txBody>
            <a:bodyPr lIns="0" tIns="0" rIns="0" bIns="0" rtlCol="0" anchor="t">
              <a:spAutoFit/>
            </a:bodyPr>
            <a:lstStyle/>
            <a:p>
              <a:pPr algn="l">
                <a:lnSpc>
                  <a:spcPts val="3250"/>
                </a:lnSpc>
              </a:pPr>
              <a:r>
                <a:rPr lang="en-US" sz="2000">
                  <a:solidFill>
                    <a:srgbClr val="FFFFFF"/>
                  </a:solidFill>
                  <a:latin typeface="PT Sans"/>
                  <a:ea typeface="PT Sans"/>
                  <a:cs typeface="PT Sans"/>
                  <a:sym typeface="PT Sans"/>
                </a:rPr>
                <a:t>Globalisation has led to increased income inequality, as some sectors and individuals have benefited more than others. This has created social and economic disparities, requiring measures to address the gap.</a:t>
              </a:r>
            </a:p>
          </p:txBody>
        </p:sp>
      </p:grpSp>
      <p:grpSp>
        <p:nvGrpSpPr>
          <p:cNvPr id="11" name="Group 11"/>
          <p:cNvGrpSpPr/>
          <p:nvPr/>
        </p:nvGrpSpPr>
        <p:grpSpPr>
          <a:xfrm>
            <a:off x="7766000" y="4361706"/>
            <a:ext cx="9613999" cy="2715517"/>
            <a:chOff x="0" y="0"/>
            <a:chExt cx="12818665" cy="3620690"/>
          </a:xfrm>
        </p:grpSpPr>
        <p:sp>
          <p:nvSpPr>
            <p:cNvPr id="12" name="Freeform 12" descr="preencoded.png"/>
            <p:cNvSpPr/>
            <p:nvPr/>
          </p:nvSpPr>
          <p:spPr>
            <a:xfrm>
              <a:off x="0" y="0"/>
              <a:ext cx="1729582" cy="3620690"/>
            </a:xfrm>
            <a:custGeom>
              <a:avLst/>
              <a:gdLst/>
              <a:ahLst/>
              <a:cxnLst/>
              <a:rect l="l" t="t" r="r" b="b"/>
              <a:pathLst>
                <a:path w="1729582" h="3620690">
                  <a:moveTo>
                    <a:pt x="0" y="0"/>
                  </a:moveTo>
                  <a:lnTo>
                    <a:pt x="1729582" y="0"/>
                  </a:lnTo>
                  <a:lnTo>
                    <a:pt x="1729582" y="3620690"/>
                  </a:lnTo>
                  <a:lnTo>
                    <a:pt x="0" y="3620690"/>
                  </a:lnTo>
                  <a:lnTo>
                    <a:pt x="0" y="0"/>
                  </a:lnTo>
                  <a:close/>
                </a:path>
              </a:pathLst>
            </a:custGeom>
            <a:blipFill>
              <a:blip r:embed="rId5"/>
              <a:stretch>
                <a:fillRect t="-52" b="-52"/>
              </a:stretch>
            </a:blipFill>
          </p:spPr>
        </p:sp>
        <p:sp>
          <p:nvSpPr>
            <p:cNvPr id="13" name="TextBox 13"/>
            <p:cNvSpPr txBox="1"/>
            <p:nvPr/>
          </p:nvSpPr>
          <p:spPr>
            <a:xfrm>
              <a:off x="2248297" y="411134"/>
              <a:ext cx="5285184" cy="501650"/>
            </a:xfrm>
            <a:prstGeom prst="rect">
              <a:avLst/>
            </a:prstGeom>
          </p:spPr>
          <p:txBody>
            <a:bodyPr lIns="0" tIns="0" rIns="0" bIns="0" rtlCol="0" anchor="t">
              <a:spAutoFit/>
            </a:bodyPr>
            <a:lstStyle/>
            <a:p>
              <a:pPr algn="l">
                <a:lnSpc>
                  <a:spcPts val="3000"/>
                </a:lnSpc>
              </a:pPr>
              <a:r>
                <a:rPr lang="en-US" sz="2375">
                  <a:solidFill>
                    <a:srgbClr val="FFFFFF"/>
                  </a:solidFill>
                  <a:latin typeface="Abril Fatface"/>
                  <a:ea typeface="Abril Fatface"/>
                  <a:cs typeface="Abril Fatface"/>
                  <a:sym typeface="Abril Fatface"/>
                </a:rPr>
                <a:t>Environmental Concerns</a:t>
              </a:r>
            </a:p>
          </p:txBody>
        </p:sp>
        <p:sp>
          <p:nvSpPr>
            <p:cNvPr id="14" name="TextBox 14"/>
            <p:cNvSpPr txBox="1"/>
            <p:nvPr/>
          </p:nvSpPr>
          <p:spPr>
            <a:xfrm>
              <a:off x="2248297" y="985638"/>
              <a:ext cx="10570368" cy="2289175"/>
            </a:xfrm>
            <a:prstGeom prst="rect">
              <a:avLst/>
            </a:prstGeom>
          </p:spPr>
          <p:txBody>
            <a:bodyPr lIns="0" tIns="0" rIns="0" bIns="0" rtlCol="0" anchor="t">
              <a:spAutoFit/>
            </a:bodyPr>
            <a:lstStyle/>
            <a:p>
              <a:pPr algn="l">
                <a:lnSpc>
                  <a:spcPts val="3250"/>
                </a:lnSpc>
              </a:pPr>
              <a:r>
                <a:rPr lang="en-US" sz="2000">
                  <a:solidFill>
                    <a:srgbClr val="FFFFFF"/>
                  </a:solidFill>
                  <a:latin typeface="PT Sans"/>
                  <a:ea typeface="PT Sans"/>
                  <a:cs typeface="PT Sans"/>
                  <a:sym typeface="PT Sans"/>
                </a:rPr>
                <a:t>Globalisation has accelerated industrialization and urbanization, raising concerns about environmental degradation and climate change. Sustainable development strategies are crucial to mitigate these impacts.</a:t>
              </a:r>
            </a:p>
          </p:txBody>
        </p:sp>
      </p:grpSp>
      <p:grpSp>
        <p:nvGrpSpPr>
          <p:cNvPr id="15" name="Group 15"/>
          <p:cNvGrpSpPr/>
          <p:nvPr/>
        </p:nvGrpSpPr>
        <p:grpSpPr>
          <a:xfrm>
            <a:off x="7766000" y="7077224"/>
            <a:ext cx="9613999" cy="2300585"/>
            <a:chOff x="0" y="0"/>
            <a:chExt cx="12818665" cy="3067447"/>
          </a:xfrm>
        </p:grpSpPr>
        <p:sp>
          <p:nvSpPr>
            <p:cNvPr id="16" name="Freeform 16" descr="preencoded.png"/>
            <p:cNvSpPr/>
            <p:nvPr/>
          </p:nvSpPr>
          <p:spPr>
            <a:xfrm>
              <a:off x="0" y="0"/>
              <a:ext cx="1729582" cy="3067447"/>
            </a:xfrm>
            <a:custGeom>
              <a:avLst/>
              <a:gdLst/>
              <a:ahLst/>
              <a:cxnLst/>
              <a:rect l="l" t="t" r="r" b="b"/>
              <a:pathLst>
                <a:path w="1729582" h="3067447">
                  <a:moveTo>
                    <a:pt x="0" y="0"/>
                  </a:moveTo>
                  <a:lnTo>
                    <a:pt x="1729582" y="0"/>
                  </a:lnTo>
                  <a:lnTo>
                    <a:pt x="1729582" y="3067447"/>
                  </a:lnTo>
                  <a:lnTo>
                    <a:pt x="0" y="3067447"/>
                  </a:lnTo>
                  <a:lnTo>
                    <a:pt x="0" y="0"/>
                  </a:lnTo>
                  <a:close/>
                </a:path>
              </a:pathLst>
            </a:custGeom>
            <a:blipFill>
              <a:blip r:embed="rId6"/>
              <a:stretch>
                <a:fillRect t="-166" b="-166"/>
              </a:stretch>
            </a:blipFill>
          </p:spPr>
        </p:sp>
        <p:sp>
          <p:nvSpPr>
            <p:cNvPr id="17" name="TextBox 17"/>
            <p:cNvSpPr txBox="1"/>
            <p:nvPr/>
          </p:nvSpPr>
          <p:spPr>
            <a:xfrm>
              <a:off x="2248297" y="326827"/>
              <a:ext cx="4069755" cy="501650"/>
            </a:xfrm>
            <a:prstGeom prst="rect">
              <a:avLst/>
            </a:prstGeom>
          </p:spPr>
          <p:txBody>
            <a:bodyPr lIns="0" tIns="0" rIns="0" bIns="0" rtlCol="0" anchor="t">
              <a:spAutoFit/>
            </a:bodyPr>
            <a:lstStyle/>
            <a:p>
              <a:pPr algn="l">
                <a:lnSpc>
                  <a:spcPts val="3000"/>
                </a:lnSpc>
              </a:pPr>
              <a:r>
                <a:rPr lang="en-US" sz="2375">
                  <a:solidFill>
                    <a:srgbClr val="FFFFFF"/>
                  </a:solidFill>
                  <a:latin typeface="Abril Fatface"/>
                  <a:ea typeface="Abril Fatface"/>
                  <a:cs typeface="Abril Fatface"/>
                  <a:sym typeface="Abril Fatface"/>
                </a:rPr>
                <a:t>Trade Imbalances</a:t>
              </a:r>
            </a:p>
          </p:txBody>
        </p:sp>
        <p:sp>
          <p:nvSpPr>
            <p:cNvPr id="18" name="TextBox 18"/>
            <p:cNvSpPr txBox="1"/>
            <p:nvPr/>
          </p:nvSpPr>
          <p:spPr>
            <a:xfrm>
              <a:off x="2248297" y="985638"/>
              <a:ext cx="10570368" cy="1735932"/>
            </a:xfrm>
            <a:prstGeom prst="rect">
              <a:avLst/>
            </a:prstGeom>
          </p:spPr>
          <p:txBody>
            <a:bodyPr lIns="0" tIns="0" rIns="0" bIns="0" rtlCol="0" anchor="t">
              <a:spAutoFit/>
            </a:bodyPr>
            <a:lstStyle/>
            <a:p>
              <a:pPr algn="l">
                <a:lnSpc>
                  <a:spcPts val="3250"/>
                </a:lnSpc>
              </a:pPr>
              <a:r>
                <a:rPr lang="en-US" sz="2000">
                  <a:solidFill>
                    <a:srgbClr val="FFFFFF"/>
                  </a:solidFill>
                  <a:latin typeface="PT Sans"/>
                  <a:ea typeface="PT Sans"/>
                  <a:cs typeface="PT Sans"/>
                  <a:sym typeface="PT Sans"/>
                </a:rPr>
                <a:t>Trade imbalances can arise from globalisation, with some countries having a surplus while others face deficits. Balancing trade and promoting fair competition is crucial for global economic stability.</a:t>
              </a:r>
            </a:p>
          </p:txBody>
        </p:sp>
      </p:gr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1448</Words>
  <Application>Microsoft Office PowerPoint</Application>
  <PresentationFormat>Custom</PresentationFormat>
  <Paragraphs>113</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Abril Fatface</vt:lpstr>
      <vt:lpstr>PT Sans</vt:lpstr>
      <vt:lpstr>Calibri</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globalisation economics</dc:title>
  <cp:lastModifiedBy>Windows User</cp:lastModifiedBy>
  <cp:revision>8</cp:revision>
  <dcterms:created xsi:type="dcterms:W3CDTF">2006-08-16T00:00:00Z</dcterms:created>
  <dcterms:modified xsi:type="dcterms:W3CDTF">2025-01-23T10:43:06Z</dcterms:modified>
  <dc:identifier>DAGa1-7kb2U</dc:identifier>
</cp:coreProperties>
</file>